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32" r:id="rId2"/>
  </p:sldMasterIdLst>
  <p:notesMasterIdLst>
    <p:notesMasterId r:id="rId19"/>
  </p:notesMasterIdLst>
  <p:sldIdLst>
    <p:sldId id="257" r:id="rId3"/>
    <p:sldId id="482" r:id="rId4"/>
    <p:sldId id="542" r:id="rId5"/>
    <p:sldId id="531" r:id="rId6"/>
    <p:sldId id="534" r:id="rId7"/>
    <p:sldId id="537" r:id="rId8"/>
    <p:sldId id="535" r:id="rId9"/>
    <p:sldId id="541" r:id="rId10"/>
    <p:sldId id="538" r:id="rId11"/>
    <p:sldId id="539" r:id="rId12"/>
    <p:sldId id="540" r:id="rId13"/>
    <p:sldId id="543" r:id="rId14"/>
    <p:sldId id="495" r:id="rId15"/>
    <p:sldId id="536" r:id="rId16"/>
    <p:sldId id="544" r:id="rId17"/>
    <p:sldId id="533" r:id="rId18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крюков Валерий Викторович" initials="МВ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8FCFFF"/>
    <a:srgbClr val="FFFFFF"/>
    <a:srgbClr val="005E9C"/>
    <a:srgbClr val="F7F7F7"/>
    <a:srgbClr val="F2F2F2"/>
    <a:srgbClr val="3F78F7"/>
    <a:srgbClr val="2A69F6"/>
    <a:srgbClr val="5B9B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01" autoAdjust="0"/>
  </p:normalViewPr>
  <p:slideViewPr>
    <p:cSldViewPr>
      <p:cViewPr varScale="1">
        <p:scale>
          <a:sx n="106" d="100"/>
          <a:sy n="106" d="100"/>
        </p:scale>
        <p:origin x="126" y="162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2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2548C-6F21-40BD-BB46-E1DDB94C4590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09C5F-5F69-422E-B2D9-86F8647013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91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79E2D-721C-44A2-8017-1A75B059B49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123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036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56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71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75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379E2D-721C-44A2-8017-1A75B059B49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360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631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48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298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666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28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18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24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3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27784"/>
      </p:ext>
    </p:extLst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855839"/>
      </p:ext>
    </p:extLst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49399"/>
      </p:ext>
    </p:extLst>
  </p:cSld>
  <p:clrMapOvr>
    <a:masterClrMapping/>
  </p:clrMapOvr>
  <p:transition spd="slow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067140"/>
      </p:ext>
    </p:extLst>
  </p:cSld>
  <p:clrMapOvr>
    <a:masterClrMapping/>
  </p:clrMapOvr>
  <p:transition spd="slow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46466"/>
      </p:ext>
    </p:extLst>
  </p:cSld>
  <p:clrMapOvr>
    <a:masterClrMapping/>
  </p:clrMapOvr>
  <p:transition spd="slow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471665"/>
      </p:ext>
    </p:extLst>
  </p:cSld>
  <p:clrMapOvr>
    <a:masterClrMapping/>
  </p:clrMapOvr>
  <p:transition spd="slow"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656828"/>
      </p:ext>
    </p:extLst>
  </p:cSld>
  <p:clrMapOvr>
    <a:masterClrMapping/>
  </p:clrMapOvr>
  <p:transition spd="slow"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349010"/>
      </p:ext>
    </p:extLst>
  </p:cSld>
  <p:clrMapOvr>
    <a:masterClrMapping/>
  </p:clrMapOvr>
  <p:transition spd="slow"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285784"/>
      </p:ext>
    </p:extLst>
  </p:cSld>
  <p:clrMapOvr>
    <a:masterClrMapping/>
  </p:clrMapOvr>
  <p:transition spd="slow"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291623"/>
      </p:ext>
    </p:extLst>
  </p:cSld>
  <p:clrMapOvr>
    <a:masterClrMapping/>
  </p:clrMapOvr>
  <p:transition spd="slow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51639"/>
      </p:ext>
    </p:extLst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69729"/>
      </p:ext>
    </p:extLst>
  </p:cSld>
  <p:clrMapOvr>
    <a:masterClrMapping/>
  </p:clrMapOvr>
  <p:transition spd="slow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28846"/>
      </p:ext>
    </p:extLst>
  </p:cSld>
  <p:clrMapOvr>
    <a:masterClrMapping/>
  </p:clrMapOvr>
  <p:transition spd="slow"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52350"/>
      </p:ext>
    </p:extLst>
  </p:cSld>
  <p:clrMapOvr>
    <a:masterClrMapping/>
  </p:clrMapOvr>
  <p:transition spd="slow"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547214"/>
      </p:ext>
    </p:extLst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73282"/>
      </p:ext>
    </p:extLst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00491"/>
      </p:ext>
    </p:extLst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66285"/>
      </p:ext>
    </p:extLst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09645"/>
      </p:ext>
    </p:extLst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33438"/>
      </p:ext>
    </p:extLst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98642"/>
      </p:ext>
    </p:extLst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27775"/>
      </p:ext>
    </p:extLst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00"/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06.03.2019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7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13" Type="http://schemas.openxmlformats.org/officeDocument/2006/relationships/image" Target="../media/image60.png"/><Relationship Id="rId3" Type="http://schemas.openxmlformats.org/officeDocument/2006/relationships/image" Target="../media/image6.png"/><Relationship Id="rId7" Type="http://schemas.openxmlformats.org/officeDocument/2006/relationships/image" Target="../media/image54.jpe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png"/><Relationship Id="rId5" Type="http://schemas.openxmlformats.org/officeDocument/2006/relationships/image" Target="../media/image4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8.png"/><Relationship Id="rId9" Type="http://schemas.openxmlformats.org/officeDocument/2006/relationships/image" Target="../media/image56.png"/><Relationship Id="rId14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2.jpeg"/><Relationship Id="rId3" Type="http://schemas.openxmlformats.org/officeDocument/2006/relationships/image" Target="../media/image6.png"/><Relationship Id="rId7" Type="http://schemas.openxmlformats.org/officeDocument/2006/relationships/image" Target="../media/image47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70.jpeg"/><Relationship Id="rId5" Type="http://schemas.openxmlformats.org/officeDocument/2006/relationships/image" Target="../media/image4.png"/><Relationship Id="rId10" Type="http://schemas.openxmlformats.org/officeDocument/2006/relationships/image" Target="../media/image50.jpeg"/><Relationship Id="rId4" Type="http://schemas.openxmlformats.org/officeDocument/2006/relationships/image" Target="../media/image8.png"/><Relationship Id="rId9" Type="http://schemas.openxmlformats.org/officeDocument/2006/relationships/image" Target="../media/image21.png"/><Relationship Id="rId1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6.png"/><Relationship Id="rId7" Type="http://schemas.openxmlformats.org/officeDocument/2006/relationships/image" Target="../media/image65.png"/><Relationship Id="rId12" Type="http://schemas.openxmlformats.org/officeDocument/2006/relationships/image" Target="../media/image7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78.png"/><Relationship Id="rId5" Type="http://schemas.openxmlformats.org/officeDocument/2006/relationships/image" Target="../media/image8.png"/><Relationship Id="rId10" Type="http://schemas.openxmlformats.org/officeDocument/2006/relationships/image" Target="../media/image77.png"/><Relationship Id="rId4" Type="http://schemas.openxmlformats.org/officeDocument/2006/relationships/image" Target="../media/image74.jpeg"/><Relationship Id="rId9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6.pn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11" Type="http://schemas.openxmlformats.org/officeDocument/2006/relationships/image" Target="../media/image46.jpeg"/><Relationship Id="rId5" Type="http://schemas.openxmlformats.org/officeDocument/2006/relationships/image" Target="../media/image4.png"/><Relationship Id="rId10" Type="http://schemas.openxmlformats.org/officeDocument/2006/relationships/image" Target="../media/image84.png"/><Relationship Id="rId4" Type="http://schemas.openxmlformats.org/officeDocument/2006/relationships/image" Target="../media/image8.png"/><Relationship Id="rId9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4.jpeg"/><Relationship Id="rId1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9.emf"/><Relationship Id="rId12" Type="http://schemas.openxmlformats.org/officeDocument/2006/relationships/image" Target="http://im7-tub.yandex.net/i?id=76249326-18-72" TargetMode="External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6" Type="http://schemas.openxmlformats.org/officeDocument/2006/relationships/image" Target="http://im5-tub.yandex.net/i?id=392304426-38-7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3.jpeg"/><Relationship Id="rId5" Type="http://schemas.openxmlformats.org/officeDocument/2006/relationships/image" Target="../media/image8.png"/><Relationship Id="rId15" Type="http://schemas.openxmlformats.org/officeDocument/2006/relationships/image" Target="../media/image15.jpeg"/><Relationship Id="rId10" Type="http://schemas.openxmlformats.org/officeDocument/2006/relationships/image" Target="../media/image12.png"/><Relationship Id="rId4" Type="http://schemas.openxmlformats.org/officeDocument/2006/relationships/image" Target="../media/image7.jpeg"/><Relationship Id="rId9" Type="http://schemas.openxmlformats.org/officeDocument/2006/relationships/image" Target="../media/image11.emf"/><Relationship Id="rId14" Type="http://schemas.openxmlformats.org/officeDocument/2006/relationships/image" Target="http://img525.imageshack.us/img525/8440/32331182010de6acfbbb1fe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3.jpeg"/><Relationship Id="rId5" Type="http://schemas.openxmlformats.org/officeDocument/2006/relationships/image" Target="../media/image19.jpe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8.jpe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6.png"/><Relationship Id="rId21" Type="http://schemas.openxmlformats.org/officeDocument/2006/relationships/image" Target="../media/image40.jpeg"/><Relationship Id="rId7" Type="http://schemas.openxmlformats.org/officeDocument/2006/relationships/image" Target="../media/image25.png"/><Relationship Id="rId12" Type="http://schemas.openxmlformats.org/officeDocument/2006/relationships/image" Target="../media/image33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2.png"/><Relationship Id="rId5" Type="http://schemas.openxmlformats.org/officeDocument/2006/relationships/image" Target="../media/image8.png"/><Relationship Id="rId15" Type="http://schemas.openxmlformats.org/officeDocument/2006/relationships/image" Target="../media/image35.jpeg"/><Relationship Id="rId23" Type="http://schemas.openxmlformats.org/officeDocument/2006/relationships/image" Target="../media/image18.jpeg"/><Relationship Id="rId10" Type="http://schemas.openxmlformats.org/officeDocument/2006/relationships/image" Target="../media/image20.png"/><Relationship Id="rId19" Type="http://schemas.openxmlformats.org/officeDocument/2006/relationships/image" Target="../media/image27.png"/><Relationship Id="rId4" Type="http://schemas.openxmlformats.org/officeDocument/2006/relationships/image" Target="../media/image19.jpeg"/><Relationship Id="rId9" Type="http://schemas.openxmlformats.org/officeDocument/2006/relationships/image" Target="../media/image31.gif"/><Relationship Id="rId14" Type="http://schemas.openxmlformats.org/officeDocument/2006/relationships/image" Target="../media/image34.png"/><Relationship Id="rId22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6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10" Type="http://schemas.openxmlformats.org/officeDocument/2006/relationships/image" Target="../media/image46.jpeg"/><Relationship Id="rId4" Type="http://schemas.openxmlformats.org/officeDocument/2006/relationships/image" Target="../media/image8.png"/><Relationship Id="rId9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7.png"/><Relationship Id="rId18" Type="http://schemas.openxmlformats.org/officeDocument/2006/relationships/image" Target="../media/image48.jpeg"/><Relationship Id="rId3" Type="http://schemas.openxmlformats.org/officeDocument/2006/relationships/image" Target="../media/image6.png"/><Relationship Id="rId21" Type="http://schemas.openxmlformats.org/officeDocument/2006/relationships/image" Target="../media/image50.jpeg"/><Relationship Id="rId7" Type="http://schemas.openxmlformats.org/officeDocument/2006/relationships/image" Target="../media/image32.png"/><Relationship Id="rId12" Type="http://schemas.openxmlformats.org/officeDocument/2006/relationships/image" Target="../media/image38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0.png"/><Relationship Id="rId20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7.png"/><Relationship Id="rId5" Type="http://schemas.openxmlformats.org/officeDocument/2006/relationships/image" Target="../media/image8.png"/><Relationship Id="rId15" Type="http://schemas.openxmlformats.org/officeDocument/2006/relationships/image" Target="../media/image40.jpeg"/><Relationship Id="rId23" Type="http://schemas.openxmlformats.org/officeDocument/2006/relationships/image" Target="../media/image52.jpeg"/><Relationship Id="rId10" Type="http://schemas.openxmlformats.org/officeDocument/2006/relationships/image" Target="../media/image36.png"/><Relationship Id="rId19" Type="http://schemas.openxmlformats.org/officeDocument/2006/relationships/image" Target="../media/image21.png"/><Relationship Id="rId4" Type="http://schemas.openxmlformats.org/officeDocument/2006/relationships/image" Target="../media/image19.jpeg"/><Relationship Id="rId9" Type="http://schemas.openxmlformats.org/officeDocument/2006/relationships/image" Target="../media/image35.jpeg"/><Relationship Id="rId14" Type="http://schemas.openxmlformats.org/officeDocument/2006/relationships/image" Target="../media/image39.png"/><Relationship Id="rId22" Type="http://schemas.openxmlformats.org/officeDocument/2006/relationships/image" Target="../media/image5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6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"/>
          <p:cNvSpPr>
            <a:spLocks noGrp="1"/>
          </p:cNvSpPr>
          <p:nvPr>
            <p:ph type="ctrTitle"/>
          </p:nvPr>
        </p:nvSpPr>
        <p:spPr>
          <a:xfrm>
            <a:off x="47328" y="4293097"/>
            <a:ext cx="7272808" cy="2160239"/>
          </a:xfrm>
        </p:spPr>
        <p:txBody>
          <a:bodyPr anchor="ctr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3600" b="1" dirty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  <a:t>Цифровая трансформация электросетевого комплекса:</a:t>
            </a:r>
            <a:br>
              <a:rPr lang="ru-RU" sz="3600" b="1" dirty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</a:br>
            <a:r>
              <a:rPr lang="ru-RU" sz="3600" b="1" dirty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  <a:t>предпосылки и пути развития</a:t>
            </a:r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4365270" y="6403334"/>
            <a:ext cx="3456385" cy="443126"/>
          </a:xfrm>
          <a:prstGeom prst="rect">
            <a:avLst/>
          </a:prstGeom>
        </p:spPr>
        <p:txBody>
          <a:bodyPr/>
          <a:lstStyle>
            <a:lvl1pPr marL="340769" indent="-340769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lang="en-US" sz="2300" kern="1200" dirty="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1pPr>
            <a:lvl2pPr marL="739328" indent="-282991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lang="en-US" sz="1900" kern="1200" dirty="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2pPr>
            <a:lvl3pPr marL="1136386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3pPr>
            <a:lvl4pPr marL="1592713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4pPr>
            <a:lvl5pPr marL="2047574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5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5pPr>
            <a:lvl6pPr marL="2503150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58273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13392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68512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215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</a:rPr>
              <a:t>Февраль 2019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696400" y="5085184"/>
            <a:ext cx="23042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2">
            <a:extLst>
              <a:ext uri="{FF2B5EF4-FFF2-40B4-BE49-F238E27FC236}">
                <a16:creationId xmlns="" xmlns:a16="http://schemas.microsoft.com/office/drawing/2014/main" id="{9764D7ED-4AC2-498B-98A8-1D852FD4F7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5967" y="4607923"/>
            <a:ext cx="2222344" cy="731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3632" y="5539036"/>
            <a:ext cx="1782968" cy="91430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845418363"/>
      </p:ext>
    </p:extLst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10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189757" y="752455"/>
            <a:ext cx="47525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white">
                    <a:lumMod val="50000"/>
                  </a:prstClr>
                </a:solidFill>
              </a:rPr>
              <a:t>Данные, которые были нужны для управления распределительной электрической сетью:</a:t>
            </a:r>
          </a:p>
          <a:p>
            <a:pPr algn="ctr"/>
            <a:endParaRPr lang="ru-RU" b="1" dirty="0">
              <a:solidFill>
                <a:prstClr val="white">
                  <a:lumMod val="50000"/>
                </a:prstClr>
              </a:solidFill>
            </a:endParaRPr>
          </a:p>
          <a:p>
            <a:pPr algn="ctr"/>
            <a:endParaRPr lang="ru-RU" b="1" dirty="0">
              <a:solidFill>
                <a:prstClr val="white">
                  <a:lumMod val="50000"/>
                </a:prstClr>
              </a:solidFill>
            </a:endParaRPr>
          </a:p>
          <a:p>
            <a:pPr algn="ctr"/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>
                <a:solidFill>
                  <a:prstClr val="white">
                    <a:lumMod val="50000"/>
                  </a:prstClr>
                </a:solidFill>
              </a:rPr>
              <a:t>Наличие/отсутствие напряжения;</a:t>
            </a:r>
          </a:p>
          <a:p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>
                <a:solidFill>
                  <a:prstClr val="white">
                    <a:lumMod val="50000"/>
                  </a:prstClr>
                </a:solidFill>
              </a:rPr>
              <a:t>Нагрузка в сети;</a:t>
            </a:r>
          </a:p>
          <a:p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>
                <a:solidFill>
                  <a:prstClr val="white">
                    <a:lumMod val="50000"/>
                  </a:prstClr>
                </a:solidFill>
              </a:rPr>
              <a:t>Положение коммутационных аппаратов.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63" y="1969781"/>
            <a:ext cx="1029494" cy="10294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0" y="2904522"/>
            <a:ext cx="908720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" t="23317" r="55400" b="14425"/>
          <a:stretch/>
        </p:blipFill>
        <p:spPr>
          <a:xfrm>
            <a:off x="186385" y="3789040"/>
            <a:ext cx="977251" cy="7200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16080" y="316969"/>
            <a:ext cx="4752528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AD47">
                    <a:lumMod val="75000"/>
                  </a:srgbClr>
                </a:solidFill>
              </a:rPr>
              <a:t>Новые данные:</a:t>
            </a: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Телеизмерения;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Технический и коммерческий учет;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«Сухой контакт»;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Технологическое телевидение;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Мониторинг состояния оборудования;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Перемещение бригад;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Метеоусловия;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prstClr val="black"/>
                </a:solidFill>
              </a:rPr>
              <a:t>Геоинформационные данные.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55" y="836712"/>
            <a:ext cx="632779" cy="6327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304" y="1466607"/>
            <a:ext cx="720080" cy="720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72" y="2183803"/>
            <a:ext cx="649745" cy="6497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004" y="2830664"/>
            <a:ext cx="548680" cy="5486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057" y="3410158"/>
            <a:ext cx="548680" cy="5486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884" y="3922256"/>
            <a:ext cx="730920" cy="7309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79220" y="5790195"/>
            <a:ext cx="916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Новые данные влияют на качество и эффективность услуги по передаче электроэнергии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21365"/>
            <a:ext cx="538970" cy="5103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914" y="5199547"/>
            <a:ext cx="494860" cy="4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15271"/>
      </p:ext>
    </p:extLst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11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4747" y="112474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~</a:t>
            </a:r>
            <a:r>
              <a:rPr lang="ru-RU" b="1" dirty="0">
                <a:solidFill>
                  <a:srgbClr val="00B050"/>
                </a:solidFill>
                <a:latin typeface="Arial,Bold"/>
              </a:rPr>
              <a:t>500 Мбайт </a:t>
            </a:r>
            <a:r>
              <a:rPr lang="ru-RU" b="1" dirty="0">
                <a:solidFill>
                  <a:prstClr val="black"/>
                </a:solidFill>
                <a:latin typeface="Arial,Bold"/>
              </a:rPr>
              <a:t>данных производит человек каждый день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</a:rPr>
              <a:t>(удары сердца, паузы в наборе текста, неотправленные сообщения, др.)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91400" y="1134078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По данным Минэнерго России тепловая электростанция производит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~ 2 терабайт </a:t>
            </a:r>
            <a:r>
              <a:rPr lang="ru-RU" dirty="0">
                <a:solidFill>
                  <a:prstClr val="black"/>
                </a:solidFill>
              </a:rPr>
              <a:t>данных, из них структурируются и используются всего 1–2%. 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262953" y="2204864"/>
            <a:ext cx="5833047" cy="3456384"/>
            <a:chOff x="344747" y="2492896"/>
            <a:chExt cx="5833047" cy="3456384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6"/>
            <a:srcRect l="1569" t="33201" r="41616" b="6951"/>
            <a:stretch/>
          </p:blipFill>
          <p:spPr>
            <a:xfrm>
              <a:off x="344747" y="2492896"/>
              <a:ext cx="5833047" cy="3456384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561170" y="2887503"/>
              <a:ext cx="3663021" cy="7200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6784883" y="2898810"/>
            <a:ext cx="54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«Цифровой след» распределительной электрической сети растет с каждым днем.</a:t>
            </a:r>
          </a:p>
          <a:p>
            <a:endParaRPr lang="ru-RU" b="1" dirty="0">
              <a:solidFill>
                <a:prstClr val="black"/>
              </a:solidFill>
              <a:effectLst>
                <a:glow rad="228600">
                  <a:srgbClr val="70AD47">
                    <a:satMod val="175000"/>
                    <a:alpha val="40000"/>
                  </a:srgbClr>
                </a:glow>
              </a:effectLst>
            </a:endParaRPr>
          </a:p>
          <a:p>
            <a:r>
              <a:rPr lang="ru-RU" b="1" dirty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Их структурирование и эффективное использование в автоматизированных системах – первый шаг к цифровой трансформации.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634206945"/>
      </p:ext>
    </p:extLst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ФРАГМЕНТАРНОСТЬ И РАЗРОЗНЕННОСТЬ ИНФОРМАЦИОННЫХ СИСТЕМ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63556" y="377565"/>
            <a:ext cx="204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Ситуация как есть: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491568" y="340285"/>
            <a:ext cx="2166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Целевое состояние: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20693" y="1412326"/>
            <a:ext cx="3687832" cy="3797366"/>
            <a:chOff x="135248" y="1160613"/>
            <a:chExt cx="4396653" cy="4527240"/>
          </a:xfrm>
        </p:grpSpPr>
        <p:sp>
          <p:nvSpPr>
            <p:cNvPr id="86" name="Овал 85"/>
            <p:cNvSpPr/>
            <p:nvPr/>
          </p:nvSpPr>
          <p:spPr>
            <a:xfrm>
              <a:off x="1970088" y="2168699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345735" y="1160613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901673" y="223587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419302" y="405699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766857" y="1485921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SCADA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2711624" y="1377284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АРМ РЗА</a:t>
              </a:r>
            </a:p>
          </p:txBody>
        </p:sp>
        <p:sp>
          <p:nvSpPr>
            <p:cNvPr id="27" name="Овал 26"/>
            <p:cNvSpPr/>
            <p:nvPr/>
          </p:nvSpPr>
          <p:spPr>
            <a:xfrm>
              <a:off x="2012373" y="2202472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PM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012373" y="3066359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IS-U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407368" y="3284984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CRM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3739813" y="1981181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АСУЗД</a:t>
              </a: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919536" y="4198546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РАПРТП</a:t>
              </a:r>
            </a:p>
          </p:txBody>
        </p:sp>
        <p:sp>
          <p:nvSpPr>
            <p:cNvPr id="35" name="Овал 34"/>
            <p:cNvSpPr/>
            <p:nvPr/>
          </p:nvSpPr>
          <p:spPr>
            <a:xfrm>
              <a:off x="1596065" y="486289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781142" y="326286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8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840136" y="3688811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700" b="1" kern="0" dirty="0">
                  <a:solidFill>
                    <a:prstClr val="white"/>
                  </a:solidFill>
                </a:rPr>
                <a:t>ПК Аварийность</a:t>
              </a:r>
            </a:p>
          </p:txBody>
        </p:sp>
        <p:sp>
          <p:nvSpPr>
            <p:cNvPr id="39" name="Овал 38"/>
            <p:cNvSpPr/>
            <p:nvPr/>
          </p:nvSpPr>
          <p:spPr>
            <a:xfrm>
              <a:off x="1255717" y="2487763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135248" y="2151674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Q</a:t>
              </a:r>
              <a:r>
                <a:rPr lang="ru-RU" sz="1100" b="1" kern="0" dirty="0">
                  <a:solidFill>
                    <a:prstClr val="white"/>
                  </a:solidFill>
                </a:rPr>
                <a:t> -</a:t>
              </a:r>
              <a:r>
                <a:rPr lang="en-US" sz="1100" b="1" kern="0" dirty="0">
                  <a:solidFill>
                    <a:prstClr val="white"/>
                  </a:solidFill>
                </a:rPr>
                <a:t> </a:t>
              </a:r>
              <a:r>
                <a:rPr lang="ru-RU" sz="1100" b="1" kern="0" dirty="0">
                  <a:solidFill>
                    <a:prstClr val="white"/>
                  </a:solidFill>
                </a:rPr>
                <a:t>ГИС</a:t>
              </a:r>
            </a:p>
          </p:txBody>
        </p:sp>
        <p:sp>
          <p:nvSpPr>
            <p:cNvPr id="48" name="Овал 47"/>
            <p:cNvSpPr/>
            <p:nvPr/>
          </p:nvSpPr>
          <p:spPr>
            <a:xfrm>
              <a:off x="803412" y="4488695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1416406" y="146892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</a:t>
              </a:r>
            </a:p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MM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804461" y="4823305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</a:t>
              </a:r>
            </a:p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IH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8" name="Овал 77"/>
            <p:cNvSpPr/>
            <p:nvPr/>
          </p:nvSpPr>
          <p:spPr>
            <a:xfrm>
              <a:off x="1566762" y="367375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9" name="Овал 78"/>
            <p:cNvSpPr/>
            <p:nvPr/>
          </p:nvSpPr>
          <p:spPr>
            <a:xfrm>
              <a:off x="2802289" y="262161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523372" y="2966826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558619" y="4855527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3257452" y="317555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3651512" y="143411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4" name="Овал 83"/>
            <p:cNvSpPr/>
            <p:nvPr/>
          </p:nvSpPr>
          <p:spPr>
            <a:xfrm>
              <a:off x="3303135" y="4241533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5" name="Овал 84"/>
            <p:cNvSpPr/>
            <p:nvPr/>
          </p:nvSpPr>
          <p:spPr>
            <a:xfrm>
              <a:off x="2407500" y="5243104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878802" y="3346822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white"/>
                </a:solidFill>
              </a:rPr>
              <a:t>СУМО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002237" y="4645850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>
                <a:solidFill>
                  <a:prstClr val="white"/>
                </a:solidFill>
              </a:rPr>
              <a:t>Метео</a:t>
            </a:r>
            <a:r>
              <a:rPr lang="ru-RU" sz="1100" b="1" dirty="0">
                <a:solidFill>
                  <a:prstClr val="white"/>
                </a:solidFill>
              </a:rPr>
              <a:t>-портал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718155" y="2628784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white"/>
                </a:solidFill>
              </a:rPr>
              <a:t>Авто-</a:t>
            </a:r>
            <a:r>
              <a:rPr lang="ru-RU" sz="1100" b="1" dirty="0" err="1">
                <a:solidFill>
                  <a:prstClr val="white"/>
                </a:solidFill>
              </a:rPr>
              <a:t>трекер</a:t>
            </a:r>
            <a:endParaRPr lang="ru-RU" sz="1100" b="1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282890" y="1257760"/>
            <a:ext cx="5201808" cy="4673722"/>
            <a:chOff x="6096000" y="908720"/>
            <a:chExt cx="5534798" cy="4972907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1682" y="4210059"/>
              <a:ext cx="3109116" cy="1671568"/>
            </a:xfrm>
            <a:prstGeom prst="rect">
              <a:avLst/>
            </a:prstGeom>
          </p:spPr>
        </p:pic>
        <p:grpSp>
          <p:nvGrpSpPr>
            <p:cNvPr id="13" name="Группа 12"/>
            <p:cNvGrpSpPr/>
            <p:nvPr/>
          </p:nvGrpSpPr>
          <p:grpSpPr>
            <a:xfrm>
              <a:off x="6096000" y="908720"/>
              <a:ext cx="5433329" cy="4718075"/>
              <a:chOff x="6096000" y="908720"/>
              <a:chExt cx="5433329" cy="4718075"/>
            </a:xfrm>
          </p:grpSpPr>
          <p:pic>
            <p:nvPicPr>
              <p:cNvPr id="101" name="Рисунок 100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0213" y="1099586"/>
                <a:ext cx="3109116" cy="1671568"/>
              </a:xfrm>
              <a:prstGeom prst="rect">
                <a:avLst/>
              </a:prstGeom>
            </p:spPr>
          </p:pic>
          <p:pic>
            <p:nvPicPr>
              <p:cNvPr id="100" name="Рисунок 99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36559" y="2541687"/>
                <a:ext cx="3109116" cy="1671568"/>
              </a:xfrm>
              <a:prstGeom prst="rect">
                <a:avLst/>
              </a:prstGeom>
            </p:spPr>
          </p:pic>
          <p:grpSp>
            <p:nvGrpSpPr>
              <p:cNvPr id="8" name="Группа 7"/>
              <p:cNvGrpSpPr/>
              <p:nvPr/>
            </p:nvGrpSpPr>
            <p:grpSpPr>
              <a:xfrm>
                <a:off x="6096000" y="908720"/>
                <a:ext cx="5052897" cy="4718075"/>
                <a:chOff x="6159076" y="659027"/>
                <a:chExt cx="6028714" cy="5629231"/>
              </a:xfrm>
            </p:grpSpPr>
            <p:pic>
              <p:nvPicPr>
                <p:cNvPr id="2" name="Рисунок 1"/>
                <p:cNvPicPr>
                  <a:picLocks noChangeAspect="1"/>
                </p:cNvPicPr>
                <p:nvPr/>
              </p:nvPicPr>
              <p:blipFill rotWithShape="1"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878" t="3308" r="29038" b="-753"/>
                <a:stretch/>
              </p:blipFill>
              <p:spPr>
                <a:xfrm>
                  <a:off x="6159076" y="659027"/>
                  <a:ext cx="6028714" cy="5578810"/>
                </a:xfrm>
                <a:prstGeom prst="rect">
                  <a:avLst/>
                </a:prstGeom>
              </p:spPr>
            </p:pic>
            <p:grpSp>
              <p:nvGrpSpPr>
                <p:cNvPr id="5" name="Группа 4"/>
                <p:cNvGrpSpPr/>
                <p:nvPr/>
              </p:nvGrpSpPr>
              <p:grpSpPr>
                <a:xfrm>
                  <a:off x="6494991" y="737308"/>
                  <a:ext cx="5678660" cy="5550950"/>
                  <a:chOff x="6494991" y="737308"/>
                  <a:chExt cx="5678660" cy="5550950"/>
                </a:xfrm>
              </p:grpSpPr>
              <p:sp>
                <p:nvSpPr>
                  <p:cNvPr id="54" name="Овал 53"/>
                  <p:cNvSpPr/>
                  <p:nvPr/>
                </p:nvSpPr>
                <p:spPr>
                  <a:xfrm>
                    <a:off x="7414351" y="737308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SCADA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5" name="Овал 54"/>
                  <p:cNvSpPr/>
                  <p:nvPr/>
                </p:nvSpPr>
                <p:spPr>
                  <a:xfrm>
                    <a:off x="10349343" y="1636699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ru-RU" sz="1050" b="1" kern="0" dirty="0">
                        <a:solidFill>
                          <a:prstClr val="white"/>
                        </a:solidFill>
                      </a:rPr>
                      <a:t>АРМ РЗА</a:t>
                    </a:r>
                  </a:p>
                </p:txBody>
              </p:sp>
              <p:sp>
                <p:nvSpPr>
                  <p:cNvPr id="56" name="Овал 55"/>
                  <p:cNvSpPr/>
                  <p:nvPr/>
                </p:nvSpPr>
                <p:spPr>
                  <a:xfrm>
                    <a:off x="9336360" y="2644412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SAP PM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Овал 56"/>
                  <p:cNvSpPr/>
                  <p:nvPr/>
                </p:nvSpPr>
                <p:spPr>
                  <a:xfrm>
                    <a:off x="10834083" y="3137324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SAP IS-U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8" name="Овал 57"/>
                  <p:cNvSpPr/>
                  <p:nvPr/>
                </p:nvSpPr>
                <p:spPr>
                  <a:xfrm>
                    <a:off x="6955630" y="3136681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SAP CRM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Овал 58"/>
                  <p:cNvSpPr/>
                  <p:nvPr/>
                </p:nvSpPr>
                <p:spPr>
                  <a:xfrm>
                    <a:off x="11381563" y="770135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ru-RU" sz="1050" b="1" kern="0" dirty="0">
                        <a:solidFill>
                          <a:prstClr val="white"/>
                        </a:solidFill>
                      </a:rPr>
                      <a:t>АСУЗД</a:t>
                    </a:r>
                  </a:p>
                </p:txBody>
              </p:sp>
              <p:sp>
                <p:nvSpPr>
                  <p:cNvPr id="60" name="Овал 59"/>
                  <p:cNvSpPr/>
                  <p:nvPr/>
                </p:nvSpPr>
                <p:spPr>
                  <a:xfrm>
                    <a:off x="11075433" y="5205075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1" name="Овал 60"/>
                  <p:cNvSpPr/>
                  <p:nvPr/>
                </p:nvSpPr>
                <p:spPr>
                  <a:xfrm>
                    <a:off x="8955458" y="5005623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2" name="Овал 61"/>
                  <p:cNvSpPr/>
                  <p:nvPr/>
                </p:nvSpPr>
                <p:spPr>
                  <a:xfrm>
                    <a:off x="8354769" y="3593149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7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3" name="Овал 62"/>
                  <p:cNvSpPr/>
                  <p:nvPr/>
                </p:nvSpPr>
                <p:spPr>
                  <a:xfrm>
                    <a:off x="6494991" y="1673107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ru-RU" sz="600" b="1" kern="0" dirty="0">
                        <a:solidFill>
                          <a:prstClr val="white"/>
                        </a:solidFill>
                      </a:rPr>
                      <a:t>ПК Аварийность</a:t>
                    </a:r>
                  </a:p>
                </p:txBody>
              </p:sp>
              <p:sp>
                <p:nvSpPr>
                  <p:cNvPr id="64" name="Овал 63"/>
                  <p:cNvSpPr/>
                  <p:nvPr/>
                </p:nvSpPr>
                <p:spPr>
                  <a:xfrm>
                    <a:off x="8153553" y="2278208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5" name="Овал 64"/>
                  <p:cNvSpPr/>
                  <p:nvPr/>
                </p:nvSpPr>
                <p:spPr>
                  <a:xfrm>
                    <a:off x="7475385" y="4592611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Q</a:t>
                    </a:r>
                    <a:r>
                      <a:rPr lang="ru-RU" sz="1050" b="1" kern="0" dirty="0">
                        <a:solidFill>
                          <a:prstClr val="white"/>
                        </a:solidFill>
                      </a:rPr>
                      <a:t> -</a:t>
                    </a:r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 </a:t>
                    </a:r>
                    <a:r>
                      <a:rPr lang="ru-RU" sz="1050" b="1" kern="0" dirty="0">
                        <a:solidFill>
                          <a:prstClr val="white"/>
                        </a:solidFill>
                      </a:rPr>
                      <a:t>ГИС</a:t>
                    </a:r>
                  </a:p>
                </p:txBody>
              </p:sp>
              <p:sp>
                <p:nvSpPr>
                  <p:cNvPr id="66" name="Овал 65"/>
                  <p:cNvSpPr/>
                  <p:nvPr/>
                </p:nvSpPr>
                <p:spPr>
                  <a:xfrm>
                    <a:off x="6561305" y="5487950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Овал 66"/>
                  <p:cNvSpPr/>
                  <p:nvPr/>
                </p:nvSpPr>
                <p:spPr>
                  <a:xfrm>
                    <a:off x="8927604" y="1141848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SAP</a:t>
                    </a:r>
                  </a:p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MM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8" name="Овал 67"/>
                  <p:cNvSpPr/>
                  <p:nvPr/>
                </p:nvSpPr>
                <p:spPr>
                  <a:xfrm>
                    <a:off x="10373132" y="5513161"/>
                    <a:ext cx="750759" cy="775097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SAP</a:t>
                    </a:r>
                  </a:p>
                  <a:p>
                    <a:pPr algn="ctr" defTabSz="457200"/>
                    <a:r>
                      <a:rPr lang="en-US" sz="1050" b="1" kern="0" dirty="0">
                        <a:solidFill>
                          <a:prstClr val="white"/>
                        </a:solidFill>
                      </a:rPr>
                      <a:t>IH</a:t>
                    </a:r>
                    <a:endParaRPr lang="ru-RU" sz="105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9" name="Овал 68"/>
                  <p:cNvSpPr/>
                  <p:nvPr/>
                </p:nvSpPr>
                <p:spPr>
                  <a:xfrm>
                    <a:off x="11381563" y="4544800"/>
                    <a:ext cx="792088" cy="792088"/>
                  </a:xfrm>
                  <a:prstGeom prst="ellipse">
                    <a:avLst/>
                  </a:prstGeom>
                  <a:solidFill>
                    <a:srgbClr val="4F81BD">
                      <a:lumMod val="75000"/>
                    </a:srgb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10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" name="Овал 44"/>
                  <p:cNvSpPr/>
                  <p:nvPr/>
                </p:nvSpPr>
                <p:spPr>
                  <a:xfrm>
                    <a:off x="10523012" y="3756571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7" name="Овал 46"/>
                  <p:cNvSpPr/>
                  <p:nvPr/>
                </p:nvSpPr>
                <p:spPr>
                  <a:xfrm>
                    <a:off x="11462231" y="2834417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9" name="Овал 48"/>
                  <p:cNvSpPr/>
                  <p:nvPr/>
                </p:nvSpPr>
                <p:spPr>
                  <a:xfrm>
                    <a:off x="11031464" y="1365757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0" name="Овал 49"/>
                  <p:cNvSpPr/>
                  <p:nvPr/>
                </p:nvSpPr>
                <p:spPr>
                  <a:xfrm>
                    <a:off x="9504093" y="4708329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" name="Овал 50"/>
                  <p:cNvSpPr/>
                  <p:nvPr/>
                </p:nvSpPr>
                <p:spPr>
                  <a:xfrm>
                    <a:off x="8608458" y="5709900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1" name="Овал 70"/>
                  <p:cNvSpPr/>
                  <p:nvPr/>
                </p:nvSpPr>
                <p:spPr>
                  <a:xfrm>
                    <a:off x="7141493" y="5187420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2" name="Овал 71"/>
                  <p:cNvSpPr/>
                  <p:nvPr/>
                </p:nvSpPr>
                <p:spPr>
                  <a:xfrm>
                    <a:off x="9094682" y="3281554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3" name="Овал 72"/>
                  <p:cNvSpPr/>
                  <p:nvPr/>
                </p:nvSpPr>
                <p:spPr>
                  <a:xfrm>
                    <a:off x="6655333" y="3753484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4" name="Овал 73"/>
                  <p:cNvSpPr/>
                  <p:nvPr/>
                </p:nvSpPr>
                <p:spPr>
                  <a:xfrm>
                    <a:off x="7578361" y="2834417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5" name="Овал 74"/>
                  <p:cNvSpPr/>
                  <p:nvPr/>
                </p:nvSpPr>
                <p:spPr>
                  <a:xfrm>
                    <a:off x="8590006" y="1843916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6" name="Овал 75"/>
                  <p:cNvSpPr/>
                  <p:nvPr/>
                </p:nvSpPr>
                <p:spPr>
                  <a:xfrm>
                    <a:off x="9505800" y="904651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7" name="Овал 76"/>
                  <p:cNvSpPr/>
                  <p:nvPr/>
                </p:nvSpPr>
                <p:spPr>
                  <a:xfrm>
                    <a:off x="7118627" y="1347609"/>
                    <a:ext cx="444749" cy="444749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9525" cap="flat" cmpd="sng" algn="ctr">
                    <a:noFill/>
                    <a:prstDash val="solid"/>
                  </a:ln>
                  <a:effectLst>
                    <a:outerShdw blurRad="149987" dist="250190" dir="846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88900" h="88900"/>
                  </a:sp3d>
                </p:spPr>
                <p:txBody>
                  <a:bodyPr rtlCol="0" anchor="ctr"/>
                  <a:lstStyle/>
                  <a:p>
                    <a:pPr algn="ctr" defTabSz="457200"/>
                    <a:endParaRPr lang="ru-RU" sz="600" b="1" kern="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92" name="TextBox 91"/>
              <p:cNvSpPr txBox="1"/>
              <p:nvPr/>
            </p:nvSpPr>
            <p:spPr>
              <a:xfrm>
                <a:off x="8402210" y="4675357"/>
                <a:ext cx="72990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 err="1">
                    <a:solidFill>
                      <a:prstClr val="white"/>
                    </a:solidFill>
                  </a:rPr>
                  <a:t>Метео</a:t>
                </a:r>
                <a:r>
                  <a:rPr lang="ru-RU" sz="1050" b="1" dirty="0">
                    <a:solidFill>
                      <a:prstClr val="white"/>
                    </a:solidFill>
                  </a:rPr>
                  <a:t>-портал</a:t>
                </a: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10450554" y="4261371"/>
                <a:ext cx="72990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solidFill>
                      <a:prstClr val="white"/>
                    </a:solidFill>
                  </a:rPr>
                  <a:t>АРМ</a:t>
                </a:r>
              </a:p>
              <a:p>
                <a:pPr algn="ctr"/>
                <a:r>
                  <a:rPr lang="ru-RU" sz="1050" b="1" dirty="0">
                    <a:solidFill>
                      <a:prstClr val="white"/>
                    </a:solidFill>
                  </a:rPr>
                  <a:t>АСУЭ</a:t>
                </a: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949635" y="3548095"/>
                <a:ext cx="59022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200" b="1" dirty="0">
                    <a:solidFill>
                      <a:prstClr val="white"/>
                    </a:solidFill>
                  </a:rPr>
                  <a:t>СУМО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7691117" y="2363666"/>
                <a:ext cx="72990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solidFill>
                      <a:prstClr val="white"/>
                    </a:solidFill>
                  </a:rPr>
                  <a:t>Авто-</a:t>
                </a:r>
                <a:r>
                  <a:rPr lang="ru-RU" sz="1050" b="1" dirty="0" err="1">
                    <a:solidFill>
                      <a:prstClr val="white"/>
                    </a:solidFill>
                  </a:rPr>
                  <a:t>трекер</a:t>
                </a:r>
                <a:endParaRPr lang="ru-RU" sz="105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375880" y="5142051"/>
                <a:ext cx="729901" cy="27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b="1" dirty="0">
                    <a:solidFill>
                      <a:prstClr val="white"/>
                    </a:solidFill>
                  </a:rPr>
                  <a:t>Дозор</a:t>
                </a:r>
              </a:p>
            </p:txBody>
          </p:sp>
        </p:grpSp>
      </p:grpSp>
      <p:sp>
        <p:nvSpPr>
          <p:cNvPr id="97" name="TextBox 96"/>
          <p:cNvSpPr txBox="1"/>
          <p:nvPr/>
        </p:nvSpPr>
        <p:spPr>
          <a:xfrm>
            <a:off x="1331047" y="4360442"/>
            <a:ext cx="729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white"/>
                </a:solidFill>
              </a:rPr>
              <a:t>«Дозор»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1188" y="5589240"/>
            <a:ext cx="12000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effectLst>
                  <a:glow rad="228600">
                    <a:srgbClr val="5B9BD5">
                      <a:satMod val="175000"/>
                      <a:alpha val="40000"/>
                    </a:srgbClr>
                  </a:glow>
                </a:effectLst>
              </a:rPr>
              <a:t>Жесткая связка существующих информационных систем обеспечивает целостность и устойчивость системы управления электросетевой компании.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948596" y="529672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«КРИСТАЛЛИЧЕСКАЯ РЕШЕТКА» и «ОЗЕРА ДАННЫХ»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77727" y="64941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«АМОРФНАЯ СРЕДА»</a:t>
            </a:r>
          </a:p>
        </p:txBody>
      </p:sp>
      <p:sp>
        <p:nvSpPr>
          <p:cNvPr id="15" name="Овал 14"/>
          <p:cNvSpPr/>
          <p:nvPr/>
        </p:nvSpPr>
        <p:spPr>
          <a:xfrm>
            <a:off x="4713933" y="2233781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>
            <a:stCxn id="15" idx="2"/>
            <a:endCxn id="32" idx="6"/>
          </p:cNvCxnSpPr>
          <p:nvPr/>
        </p:nvCxnSpPr>
        <p:spPr>
          <a:xfrm flipH="1">
            <a:off x="4508525" y="2339854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Овал 102"/>
          <p:cNvSpPr/>
          <p:nvPr/>
        </p:nvSpPr>
        <p:spPr>
          <a:xfrm>
            <a:off x="4504695" y="1925402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4" name="Прямая со стрелкой 103"/>
          <p:cNvCxnSpPr>
            <a:stCxn id="103" idx="2"/>
          </p:cNvCxnSpPr>
          <p:nvPr/>
        </p:nvCxnSpPr>
        <p:spPr>
          <a:xfrm flipH="1">
            <a:off x="4299287" y="2031475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Овал 104"/>
          <p:cNvSpPr/>
          <p:nvPr/>
        </p:nvSpPr>
        <p:spPr>
          <a:xfrm>
            <a:off x="3638168" y="1422203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6" name="Прямая со стрелкой 105"/>
          <p:cNvCxnSpPr>
            <a:stCxn id="105" idx="2"/>
          </p:cNvCxnSpPr>
          <p:nvPr/>
        </p:nvCxnSpPr>
        <p:spPr>
          <a:xfrm flipH="1">
            <a:off x="3432760" y="1528276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Овал 106"/>
          <p:cNvSpPr/>
          <p:nvPr/>
        </p:nvSpPr>
        <p:spPr>
          <a:xfrm>
            <a:off x="4278147" y="3928074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8" name="Прямая со стрелкой 107"/>
          <p:cNvCxnSpPr>
            <a:stCxn id="107" idx="2"/>
            <a:endCxn id="36" idx="4"/>
          </p:cNvCxnSpPr>
          <p:nvPr/>
        </p:nvCxnSpPr>
        <p:spPr>
          <a:xfrm flipH="1" flipV="1">
            <a:off x="4193664" y="3825789"/>
            <a:ext cx="84483" cy="2083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Овал 108"/>
          <p:cNvSpPr/>
          <p:nvPr/>
        </p:nvSpPr>
        <p:spPr>
          <a:xfrm>
            <a:off x="3241805" y="2362217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0" name="Прямая со стрелкой 109"/>
          <p:cNvCxnSpPr>
            <a:stCxn id="109" idx="2"/>
          </p:cNvCxnSpPr>
          <p:nvPr/>
        </p:nvCxnSpPr>
        <p:spPr>
          <a:xfrm flipH="1">
            <a:off x="3036397" y="2468290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Овал 110"/>
          <p:cNvSpPr/>
          <p:nvPr/>
        </p:nvSpPr>
        <p:spPr>
          <a:xfrm>
            <a:off x="2625908" y="1594135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2" name="Прямая со стрелкой 111"/>
          <p:cNvCxnSpPr>
            <a:stCxn id="111" idx="2"/>
          </p:cNvCxnSpPr>
          <p:nvPr/>
        </p:nvCxnSpPr>
        <p:spPr>
          <a:xfrm flipH="1">
            <a:off x="2420500" y="1700208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Овал 112"/>
          <p:cNvSpPr/>
          <p:nvPr/>
        </p:nvSpPr>
        <p:spPr>
          <a:xfrm>
            <a:off x="1908019" y="1487709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4" name="Прямая со стрелкой 113"/>
          <p:cNvCxnSpPr>
            <a:stCxn id="113" idx="2"/>
          </p:cNvCxnSpPr>
          <p:nvPr/>
        </p:nvCxnSpPr>
        <p:spPr>
          <a:xfrm flipH="1">
            <a:off x="1702611" y="1593782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Овал 114"/>
          <p:cNvSpPr/>
          <p:nvPr/>
        </p:nvSpPr>
        <p:spPr>
          <a:xfrm>
            <a:off x="3862235" y="4504041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6" name="Прямая со стрелкой 115"/>
          <p:cNvCxnSpPr>
            <a:stCxn id="115" idx="2"/>
          </p:cNvCxnSpPr>
          <p:nvPr/>
        </p:nvCxnSpPr>
        <p:spPr>
          <a:xfrm flipH="1">
            <a:off x="3656827" y="4610114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Овал 116"/>
          <p:cNvSpPr/>
          <p:nvPr/>
        </p:nvSpPr>
        <p:spPr>
          <a:xfrm>
            <a:off x="3178575" y="2995738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8" name="Прямая со стрелкой 117"/>
          <p:cNvCxnSpPr>
            <a:stCxn id="117" idx="2"/>
          </p:cNvCxnSpPr>
          <p:nvPr/>
        </p:nvCxnSpPr>
        <p:spPr>
          <a:xfrm flipH="1">
            <a:off x="2973167" y="3101811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Овал 118"/>
          <p:cNvSpPr/>
          <p:nvPr/>
        </p:nvSpPr>
        <p:spPr>
          <a:xfrm>
            <a:off x="1934749" y="4009780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0" name="Прямая со стрелкой 119"/>
          <p:cNvCxnSpPr>
            <a:stCxn id="119" idx="2"/>
          </p:cNvCxnSpPr>
          <p:nvPr/>
        </p:nvCxnSpPr>
        <p:spPr>
          <a:xfrm flipH="1">
            <a:off x="1729341" y="4115853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1900966" y="3284357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2" name="Прямая со стрелкой 121"/>
          <p:cNvCxnSpPr>
            <a:stCxn id="121" idx="2"/>
          </p:cNvCxnSpPr>
          <p:nvPr/>
        </p:nvCxnSpPr>
        <p:spPr>
          <a:xfrm flipH="1">
            <a:off x="1695558" y="3390430"/>
            <a:ext cx="205408" cy="9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Овал 122"/>
          <p:cNvSpPr/>
          <p:nvPr/>
        </p:nvSpPr>
        <p:spPr>
          <a:xfrm>
            <a:off x="829831" y="2023294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4" name="Прямая со стрелкой 123"/>
          <p:cNvCxnSpPr>
            <a:stCxn id="123" idx="4"/>
            <a:endCxn id="46" idx="1"/>
          </p:cNvCxnSpPr>
          <p:nvPr/>
        </p:nvCxnSpPr>
        <p:spPr>
          <a:xfrm flipH="1">
            <a:off x="912914" y="2235440"/>
            <a:ext cx="24929" cy="103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Овал 124"/>
          <p:cNvSpPr/>
          <p:nvPr/>
        </p:nvSpPr>
        <p:spPr>
          <a:xfrm>
            <a:off x="2666491" y="3695305"/>
            <a:ext cx="216024" cy="212146"/>
          </a:xfrm>
          <a:prstGeom prst="ellipse">
            <a:avLst/>
          </a:prstGeom>
          <a:solidFill>
            <a:srgbClr val="8FCFFF"/>
          </a:solidFill>
          <a:ln w="6350">
            <a:solidFill>
              <a:schemeClr val="accent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 стрелкой 125"/>
          <p:cNvCxnSpPr>
            <a:stCxn id="125" idx="2"/>
            <a:endCxn id="33" idx="1"/>
          </p:cNvCxnSpPr>
          <p:nvPr/>
        </p:nvCxnSpPr>
        <p:spPr>
          <a:xfrm flipH="1">
            <a:off x="2414619" y="3801378"/>
            <a:ext cx="251872" cy="256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932822" y="2803492"/>
            <a:ext cx="20324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Информационные системы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425231" y="1647825"/>
            <a:ext cx="1409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Исходные данные</a:t>
            </a:r>
          </a:p>
        </p:txBody>
      </p:sp>
      <p:cxnSp>
        <p:nvCxnSpPr>
          <p:cNvPr id="30" name="Прямая соединительная линия 29"/>
          <p:cNvCxnSpPr>
            <a:stCxn id="23" idx="1"/>
            <a:endCxn id="32" idx="4"/>
          </p:cNvCxnSpPr>
          <p:nvPr/>
        </p:nvCxnSpPr>
        <p:spPr>
          <a:xfrm flipV="1">
            <a:off x="3932822" y="2764992"/>
            <a:ext cx="243509" cy="1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23" idx="1"/>
            <a:endCxn id="36" idx="0"/>
          </p:cNvCxnSpPr>
          <p:nvPr/>
        </p:nvCxnSpPr>
        <p:spPr>
          <a:xfrm>
            <a:off x="3932822" y="2941992"/>
            <a:ext cx="260842" cy="233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3" idx="1"/>
            <a:endCxn id="82" idx="7"/>
          </p:cNvCxnSpPr>
          <p:nvPr/>
        </p:nvCxnSpPr>
        <p:spPr>
          <a:xfrm flipH="1">
            <a:off x="3757957" y="2941992"/>
            <a:ext cx="174865" cy="2150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stCxn id="127" idx="2"/>
            <a:endCxn id="103" idx="6"/>
          </p:cNvCxnSpPr>
          <p:nvPr/>
        </p:nvCxnSpPr>
        <p:spPr>
          <a:xfrm flipH="1">
            <a:off x="4720719" y="1924824"/>
            <a:ext cx="409161" cy="106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stCxn id="127" idx="2"/>
            <a:endCxn id="15" idx="7"/>
          </p:cNvCxnSpPr>
          <p:nvPr/>
        </p:nvCxnSpPr>
        <p:spPr>
          <a:xfrm flipH="1">
            <a:off x="4898321" y="1924824"/>
            <a:ext cx="231559" cy="340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592672"/>
      </p:ext>
    </p:extLst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08267" y="1148993"/>
            <a:ext cx="3024336" cy="1856656"/>
            <a:chOff x="191344" y="1205272"/>
            <a:chExt cx="2095997" cy="1287624"/>
          </a:xfrm>
        </p:grpSpPr>
        <p:pic>
          <p:nvPicPr>
            <p:cNvPr id="2052" name="Picture 4" descr="ÐÐ°ÑÑÐ¸Ð½ÐºÐ¸ Ð¿Ð¾ Ð·Ð°Ð¿ÑÐ¾ÑÑ Ð¤ÐÐÐÐ§ÐÐ¡ÐÐÐ Ð¡ÐÐ«Ð¡Ð Ð¦ÐÐ¤Ð ÐÐÐÐÐ Ð¡ÐÐÐÐÐÐ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4" t="261" r="52074" b="60327"/>
            <a:stretch/>
          </p:blipFill>
          <p:spPr bwMode="auto">
            <a:xfrm>
              <a:off x="191344" y="1205272"/>
              <a:ext cx="1944217" cy="128762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5" name="Прямоугольник 4"/>
            <p:cNvSpPr/>
            <p:nvPr/>
          </p:nvSpPr>
          <p:spPr>
            <a:xfrm>
              <a:off x="1783285" y="1428267"/>
              <a:ext cx="504056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52838" y="1200696"/>
            <a:ext cx="2586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Аналоговый сигнал </a:t>
            </a:r>
            <a:r>
              <a:rPr lang="ru-RU" sz="3200" b="1" dirty="0">
                <a:solidFill>
                  <a:srgbClr val="C00000"/>
                </a:solidFill>
              </a:rPr>
              <a:t>+</a:t>
            </a:r>
            <a:r>
              <a:rPr lang="ru-RU" sz="1400" b="1" dirty="0">
                <a:solidFill>
                  <a:srgbClr val="C00000"/>
                </a:solidFill>
              </a:rPr>
              <a:t> Помеха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ОТКУДА СЛОВО «ЦИФРА»?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51988" y="412036"/>
            <a:ext cx="5279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E9C"/>
                </a:solidFill>
              </a:rPr>
              <a:t>Любой сигнал</a:t>
            </a:r>
            <a:r>
              <a:rPr lang="en-US" b="1" dirty="0">
                <a:solidFill>
                  <a:srgbClr val="005E9C"/>
                </a:solidFill>
              </a:rPr>
              <a:t> – </a:t>
            </a:r>
            <a:r>
              <a:rPr lang="ru-RU" b="1" dirty="0">
                <a:solidFill>
                  <a:srgbClr val="005E9C"/>
                </a:solidFill>
              </a:rPr>
              <a:t>это электромагнитные колебания</a:t>
            </a:r>
          </a:p>
        </p:txBody>
      </p:sp>
      <p:pic>
        <p:nvPicPr>
          <p:cNvPr id="11" name="Picture 4" descr="ÐÐ°ÑÑÐ¸Ð½ÐºÐ¸ Ð¿Ð¾ Ð·Ð°Ð¿ÑÐ¾ÑÑ Ð¤ÐÐÐÐ§ÐÐ¡ÐÐÐ Ð¡ÐÐ«Ð¡Ð Ð¦ÐÐ¤Ð ÐÐÐÐÐ Ð¡ÐÐÐÐÐÐ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3" t="46641" r="5830" b="14854"/>
          <a:stretch/>
        </p:blipFill>
        <p:spPr bwMode="auto">
          <a:xfrm>
            <a:off x="47328" y="4104211"/>
            <a:ext cx="2890020" cy="18031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5" name="TextBox 14"/>
          <p:cNvSpPr txBox="1"/>
          <p:nvPr/>
        </p:nvSpPr>
        <p:spPr>
          <a:xfrm>
            <a:off x="1349039" y="3661544"/>
            <a:ext cx="5557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/>
              <a:t>Цифровой сигнал – это короткие полоски (импульсы)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040743" y="979651"/>
            <a:ext cx="3622628" cy="2227727"/>
            <a:chOff x="191344" y="1205272"/>
            <a:chExt cx="2095997" cy="1287624"/>
          </a:xfrm>
        </p:grpSpPr>
        <p:pic>
          <p:nvPicPr>
            <p:cNvPr id="18" name="Picture 4" descr="ÐÐ°ÑÑÐ¸Ð½ÐºÐ¸ Ð¿Ð¾ Ð·Ð°Ð¿ÑÐ¾ÑÑ Ð¤ÐÐÐÐ§ÐÐ¡ÐÐÐ Ð¡ÐÐ«Ð¡Ð Ð¦ÐÐ¤Ð ÐÐÐÐÐ Ð¡ÐÐÐÐÐÐ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4" t="261" r="52074" b="60327"/>
            <a:stretch/>
          </p:blipFill>
          <p:spPr bwMode="auto">
            <a:xfrm>
              <a:off x="191344" y="1205272"/>
              <a:ext cx="1944217" cy="128762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19" name="Прямоугольник 18"/>
            <p:cNvSpPr/>
            <p:nvPr/>
          </p:nvSpPr>
          <p:spPr>
            <a:xfrm>
              <a:off x="1783285" y="1428267"/>
              <a:ext cx="504056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0" name="Picture 2" descr="ÐÐ°ÑÑÐ¸Ð½ÐºÐ¸ Ð¿Ð¾ Ð·Ð°Ð¿ÑÐ¾ÑÑ ÑÐ¸ÑÑÐ¾Ð²Ð°Ñ ÑÐ²ÑÐ·Ñ ÑÐ¾ÑÐ¾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8" t="21835" r="11425" b="61785"/>
          <a:stretch/>
        </p:blipFill>
        <p:spPr bwMode="auto">
          <a:xfrm>
            <a:off x="7268956" y="152662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3046829" y="1974937"/>
            <a:ext cx="2103395" cy="3202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37348" y="1392617"/>
            <a:ext cx="2343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Передача и усиление </a:t>
            </a:r>
          </a:p>
          <a:p>
            <a:pPr algn="ctr"/>
            <a:r>
              <a:rPr lang="ru-RU" dirty="0"/>
              <a:t>сигнала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562669" y="1742938"/>
            <a:ext cx="566496" cy="46399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9180" y="937711"/>
            <a:ext cx="2586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Аналоговый сигнал </a:t>
            </a:r>
            <a:r>
              <a:rPr lang="ru-RU" sz="3200" b="1" dirty="0">
                <a:solidFill>
                  <a:srgbClr val="C00000"/>
                </a:solidFill>
              </a:rPr>
              <a:t>+</a:t>
            </a:r>
            <a:r>
              <a:rPr lang="ru-RU" sz="1400" b="1" dirty="0">
                <a:solidFill>
                  <a:srgbClr val="C00000"/>
                </a:solidFill>
              </a:rPr>
              <a:t> Помеха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6249166" y="1470535"/>
            <a:ext cx="361916" cy="5356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ÐÐ°ÑÑÐ¸Ð½ÐºÐ¸ Ð¿Ð¾ Ð·Ð°Ð¿ÑÐ¾ÑÑ Ð¤ÐÐÐÐ§ÐÐ¡ÐÐÐ Ð¡ÐÐ«Ð¡Ð Ð¦ÐÐ¤Ð ÐÐÐÐÐ Ð¡ÐÐÐÐÐÐ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3" t="46641" r="5830" b="14854"/>
          <a:stretch/>
        </p:blipFill>
        <p:spPr bwMode="auto">
          <a:xfrm>
            <a:off x="4859544" y="4146110"/>
            <a:ext cx="2890020" cy="18031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2" name="Стрелка вправо 31"/>
          <p:cNvSpPr/>
          <p:nvPr/>
        </p:nvSpPr>
        <p:spPr>
          <a:xfrm>
            <a:off x="2937348" y="5014938"/>
            <a:ext cx="2103395" cy="3202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827867" y="4432618"/>
            <a:ext cx="2343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Передача и усиление </a:t>
            </a:r>
          </a:p>
          <a:p>
            <a:pPr algn="ctr"/>
            <a:r>
              <a:rPr lang="ru-RU" dirty="0"/>
              <a:t>сигнала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59765" y="4140457"/>
            <a:ext cx="1527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Цифровой сигнал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80233" y="4176007"/>
            <a:ext cx="1560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Цифровой сигнал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224988" y="4117093"/>
            <a:ext cx="1039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1:1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Без помех!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69242" y="2132856"/>
            <a:ext cx="3548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Использование цифровых сигналов позволяет осуществлять сбор и передачу большого массива данных с максимальной достоверностью.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441914" y="3612639"/>
            <a:ext cx="3548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Незаменимо для потребностей современной энергосистемы!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9984432" y="3210074"/>
            <a:ext cx="576064" cy="40256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 descr="ÐÐ°ÑÑÐ¸Ð½ÐºÐ¸ Ð¿Ð¾ Ð·Ð°Ð¿ÑÐ¾ÑÑ ÑÐ¸ÑÑÐ¾Ð²Ð°Ñ ÑÐ²ÑÐ·Ñ ÑÐ¾ÑÐ¾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8" t="21835" r="11425" b="61785"/>
          <a:stretch/>
        </p:blipFill>
        <p:spPr bwMode="auto">
          <a:xfrm>
            <a:off x="2490115" y="1742938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0843" y="808161"/>
            <a:ext cx="332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/>
              <a:t>Аналоговый сигнал – это волна</a:t>
            </a:r>
          </a:p>
        </p:txBody>
      </p:sp>
    </p:spTree>
    <p:extLst>
      <p:ext uri="{BB962C8B-B14F-4D97-AF65-F5344CB8AC3E}">
        <p14:creationId xmlns:p14="http://schemas.microsoft.com/office/powerpoint/2010/main" val="3783455296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954986" y="71523"/>
            <a:ext cx="8694278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2030 (К ЧЕМУ ИДЕМ…)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Технический прогресс обуславливает завышенные ожидания потребителя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5826" y="837105"/>
            <a:ext cx="2892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Надежность и адаптивность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Доступность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Эффективность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Энерговооруженность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988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Активный потребитель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Развитие 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Стоимость электроэнергии</a:t>
            </a: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68202" y="3429000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Возможности энергосистемы развиваются в соответствии с ожиданиями потребителя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13390" y="2060219"/>
            <a:ext cx="1869475" cy="1476148"/>
            <a:chOff x="9224234" y="1202963"/>
            <a:chExt cx="1977400" cy="1561366"/>
          </a:xfrm>
        </p:grpSpPr>
        <p:pic>
          <p:nvPicPr>
            <p:cNvPr id="117" name="Рисунок 11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5284" y="2389414"/>
              <a:ext cx="450924" cy="294510"/>
            </a:xfrm>
            <a:prstGeom prst="rect">
              <a:avLst/>
            </a:prstGeom>
          </p:spPr>
        </p:pic>
        <p:cxnSp>
          <p:nvCxnSpPr>
            <p:cNvPr id="118" name="Прямая соединительная линия 117"/>
            <p:cNvCxnSpPr>
              <a:stCxn id="117" idx="3"/>
            </p:cNvCxnSpPr>
            <p:nvPr/>
          </p:nvCxnSpPr>
          <p:spPr>
            <a:xfrm flipV="1">
              <a:off x="9600746" y="1497473"/>
              <a:ext cx="0" cy="813734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>
              <a:off x="9457946" y="231120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Рисунок 12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23" name="Прямая соединительная линия 122"/>
            <p:cNvCxnSpPr>
              <a:stCxn id="122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H="1">
              <a:off x="9955882" y="1968892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единительная линия 134"/>
            <p:cNvCxnSpPr/>
            <p:nvPr/>
          </p:nvCxnSpPr>
          <p:spPr>
            <a:xfrm flipH="1">
              <a:off x="9589657" y="1968892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Прямая соединительная линия 135"/>
            <p:cNvCxnSpPr/>
            <p:nvPr/>
          </p:nvCxnSpPr>
          <p:spPr>
            <a:xfrm flipH="1">
              <a:off x="9748002" y="1879709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7" name="Рисунок 13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38" name="Прямая соединительная линия 137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Рисунок 144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46" name="Прямая соединительная линия 145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2" name="Рисунок 15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188174" y="1418122"/>
              <a:ext cx="320988" cy="209645"/>
            </a:xfrm>
            <a:prstGeom prst="rect">
              <a:avLst/>
            </a:prstGeom>
          </p:spPr>
        </p:pic>
        <p:cxnSp>
          <p:nvCxnSpPr>
            <p:cNvPr id="153" name="Прямая соединительная линия 152"/>
            <p:cNvCxnSpPr/>
            <p:nvPr/>
          </p:nvCxnSpPr>
          <p:spPr>
            <a:xfrm rot="16200000" flipH="1" flipV="1">
              <a:off x="9340507" y="157396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flipV="1">
              <a:off x="9344213" y="1683441"/>
              <a:ext cx="0" cy="29432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flipH="1">
              <a:off x="9509434" y="1968892"/>
              <a:ext cx="8477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9328295" y="1968892"/>
              <a:ext cx="7427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 flipH="1">
              <a:off x="9396781" y="1913766"/>
              <a:ext cx="97126" cy="55126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"/>
          <p:cNvGrpSpPr/>
          <p:nvPr/>
        </p:nvGrpSpPr>
        <p:grpSpPr>
          <a:xfrm>
            <a:off x="112503" y="1392161"/>
            <a:ext cx="1055409" cy="688382"/>
            <a:chOff x="10814408" y="438571"/>
            <a:chExt cx="1186248" cy="830189"/>
          </a:xfrm>
        </p:grpSpPr>
        <p:sp>
          <p:nvSpPr>
            <p:cNvPr id="158" name="Овал 157"/>
            <p:cNvSpPr/>
            <p:nvPr/>
          </p:nvSpPr>
          <p:spPr>
            <a:xfrm>
              <a:off x="10814408" y="438571"/>
              <a:ext cx="1186248" cy="83018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59" name="Рисунок 158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25785" y="535645"/>
              <a:ext cx="855289" cy="629178"/>
            </a:xfrm>
            <a:prstGeom prst="rect">
              <a:avLst/>
            </a:prstGeom>
          </p:spPr>
        </p:pic>
      </p:grpSp>
      <p:pic>
        <p:nvPicPr>
          <p:cNvPr id="160" name="Рисунок 1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16" y="1661628"/>
            <a:ext cx="1929205" cy="1929205"/>
          </a:xfrm>
          <a:prstGeom prst="rect">
            <a:avLst/>
          </a:prstGeom>
        </p:spPr>
      </p:pic>
      <p:sp>
        <p:nvSpPr>
          <p:cNvPr id="161" name="Стрелка вправо 16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2" name="Стрелка вправо 161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3" name="Стрелка вправо 162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4" name="Стрелка вправо 163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734680"/>
            <a:ext cx="1061306" cy="1105456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60613" y="2906360"/>
            <a:ext cx="1069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prstClr val="black"/>
                </a:solidFill>
              </a:rPr>
              <a:t>Системы мониторинга и поддержания качества</a:t>
            </a:r>
          </a:p>
        </p:txBody>
      </p:sp>
      <p:pic>
        <p:nvPicPr>
          <p:cNvPr id="166" name="Рисунок 16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36" y="4173569"/>
            <a:ext cx="1061306" cy="1105456"/>
          </a:xfrm>
          <a:prstGeom prst="rect">
            <a:avLst/>
          </a:prstGeom>
        </p:spPr>
      </p:pic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99656" y="4404977"/>
            <a:ext cx="12966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>
                <a:solidFill>
                  <a:prstClr val="black"/>
                </a:solidFill>
              </a:rPr>
              <a:t>Системы прогнозирования и проектирования</a:t>
            </a:r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41" y="4967309"/>
            <a:ext cx="1061306" cy="1105456"/>
          </a:xfrm>
          <a:prstGeom prst="rect">
            <a:avLst/>
          </a:prstGeom>
        </p:spPr>
      </p:pic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124449" y="5085184"/>
            <a:ext cx="11693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>
                <a:solidFill>
                  <a:prstClr val="black"/>
                </a:solidFill>
              </a:rPr>
              <a:t>Снижение затрат на содержание сети за счет умных систем управления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562" y="4206135"/>
            <a:ext cx="1124100" cy="974767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49827" y="436510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Устойчивый спрос и развитие территорий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119" y="2710703"/>
            <a:ext cx="1104010" cy="1095745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54062" y="1443869"/>
            <a:ext cx="12477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Режимы потребления и выработки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383793"/>
            <a:ext cx="925249" cy="771880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Управление энергопотреблением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51" y="4929452"/>
            <a:ext cx="1148822" cy="1127486"/>
          </a:xfrm>
          <a:prstGeom prst="rect">
            <a:avLst/>
          </a:prstGeom>
        </p:spPr>
      </p:pic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9621" y="5249636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Управление тарифами</a:t>
            </a:r>
          </a:p>
        </p:txBody>
      </p:sp>
      <p:pic>
        <p:nvPicPr>
          <p:cNvPr id="129" name="Рисунок 12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81" y="1249432"/>
            <a:ext cx="1061306" cy="1105456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05183" y="1363415"/>
            <a:ext cx="122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Системы автоматического восстановления сети</a:t>
            </a:r>
          </a:p>
        </p:txBody>
      </p:sp>
      <p:grpSp>
        <p:nvGrpSpPr>
          <p:cNvPr id="130" name="Группа 129"/>
          <p:cNvGrpSpPr/>
          <p:nvPr/>
        </p:nvGrpSpPr>
        <p:grpSpPr>
          <a:xfrm>
            <a:off x="2215880" y="2061178"/>
            <a:ext cx="1177760" cy="1476148"/>
            <a:chOff x="9955882" y="1202963"/>
            <a:chExt cx="1245752" cy="1561366"/>
          </a:xfrm>
        </p:grpSpPr>
        <p:pic>
          <p:nvPicPr>
            <p:cNvPr id="165" name="Рисунок 164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68" name="Прямая соединительная линия 167"/>
            <p:cNvCxnSpPr>
              <a:stCxn id="165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3" name="Рисунок 172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74" name="Прямая соединительная линия 173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Прямая соединительная линия 174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Рисунок 179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81" name="Прямая соединительная линия 180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Прямая соединительная линия 182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Прямая соединительная линия 183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Прямая соединительная линия 184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Энергосистема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Потребитель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ОЖИДАНИЯ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564542962"/>
      </p:ext>
    </p:extLst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88">
            <a:extLst>
              <a:ext uri="{FF2B5EF4-FFF2-40B4-BE49-F238E27FC236}">
                <a16:creationId xmlns="" xmlns:a16="http://schemas.microsoft.com/office/drawing/2014/main" id="{D06452C3-09DB-4E54-9E5F-A07506F6EA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1" t="11320" r="4419" b="30505"/>
          <a:stretch/>
        </p:blipFill>
        <p:spPr>
          <a:xfrm>
            <a:off x="2765893" y="3981601"/>
            <a:ext cx="718277" cy="58500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F57C0-2A0C-1749-B550-E7413366F02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184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АВТОМАТИЗАЦИЯ И ЦИФРОВИЗАЦИЯ: В ЧЕМ РАЗНИЦА? (пример – формирование годового отчета)</a:t>
            </a:r>
          </a:p>
        </p:txBody>
      </p:sp>
      <p:grpSp>
        <p:nvGrpSpPr>
          <p:cNvPr id="101" name="Группа 100">
            <a:extLst>
              <a:ext uri="{FF2B5EF4-FFF2-40B4-BE49-F238E27FC236}">
                <a16:creationId xmlns="" xmlns:a16="http://schemas.microsoft.com/office/drawing/2014/main" id="{E6B8AD0D-6900-4D41-9446-19B332B08633}"/>
              </a:ext>
            </a:extLst>
          </p:cNvPr>
          <p:cNvGrpSpPr/>
          <p:nvPr/>
        </p:nvGrpSpPr>
        <p:grpSpPr>
          <a:xfrm>
            <a:off x="191344" y="1124744"/>
            <a:ext cx="11754211" cy="5040560"/>
            <a:chOff x="-41587" y="620688"/>
            <a:chExt cx="12202443" cy="5471837"/>
          </a:xfrm>
        </p:grpSpPr>
        <p:pic>
          <p:nvPicPr>
            <p:cNvPr id="45" name="Рисунок 44">
              <a:extLst>
                <a:ext uri="{FF2B5EF4-FFF2-40B4-BE49-F238E27FC236}">
                  <a16:creationId xmlns="" xmlns:a16="http://schemas.microsoft.com/office/drawing/2014/main" id="{58D79227-AA61-4825-81BB-579DCD09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796" y="2565922"/>
              <a:ext cx="5511878" cy="1722862"/>
            </a:xfrm>
            <a:prstGeom prst="rect">
              <a:avLst/>
            </a:prstGeom>
          </p:spPr>
        </p:pic>
        <p:pic>
          <p:nvPicPr>
            <p:cNvPr id="52" name="Рисунок 51">
              <a:extLst>
                <a:ext uri="{FF2B5EF4-FFF2-40B4-BE49-F238E27FC236}">
                  <a16:creationId xmlns="" xmlns:a16="http://schemas.microsoft.com/office/drawing/2014/main" id="{483A38C7-78E6-4BF9-B6D2-C96287909A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1" t="8001" r="52166" b="19550"/>
            <a:stretch/>
          </p:blipFill>
          <p:spPr>
            <a:xfrm>
              <a:off x="2546962" y="4653022"/>
              <a:ext cx="1095413" cy="1326026"/>
            </a:xfrm>
            <a:prstGeom prst="rect">
              <a:avLst/>
            </a:prstGeom>
          </p:spPr>
        </p:pic>
        <p:pic>
          <p:nvPicPr>
            <p:cNvPr id="56" name="Рисунок 55">
              <a:extLst>
                <a:ext uri="{FF2B5EF4-FFF2-40B4-BE49-F238E27FC236}">
                  <a16:creationId xmlns="" xmlns:a16="http://schemas.microsoft.com/office/drawing/2014/main" id="{DF1884C0-43F4-4029-82AA-17A032CB7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14300" r="650" b="14300"/>
            <a:stretch/>
          </p:blipFill>
          <p:spPr>
            <a:xfrm>
              <a:off x="3634190" y="4556109"/>
              <a:ext cx="1311437" cy="1017986"/>
            </a:xfrm>
            <a:prstGeom prst="rect">
              <a:avLst/>
            </a:prstGeom>
          </p:spPr>
        </p:pic>
        <p:grpSp>
          <p:nvGrpSpPr>
            <p:cNvPr id="7" name="Группа 6">
              <a:extLst>
                <a:ext uri="{FF2B5EF4-FFF2-40B4-BE49-F238E27FC236}">
                  <a16:creationId xmlns="" xmlns:a16="http://schemas.microsoft.com/office/drawing/2014/main" id="{0852F682-FF55-446C-A9DC-F25003A2463C}"/>
                </a:ext>
              </a:extLst>
            </p:cNvPr>
            <p:cNvGrpSpPr/>
            <p:nvPr/>
          </p:nvGrpSpPr>
          <p:grpSpPr>
            <a:xfrm>
              <a:off x="666371" y="4682861"/>
              <a:ext cx="1224136" cy="1266348"/>
              <a:chOff x="119336" y="1254605"/>
              <a:chExt cx="2088232" cy="2160240"/>
            </a:xfrm>
          </p:grpSpPr>
          <p:pic>
            <p:nvPicPr>
              <p:cNvPr id="60" name="Рисунок 59">
                <a:extLst>
                  <a:ext uri="{FF2B5EF4-FFF2-40B4-BE49-F238E27FC236}">
                    <a16:creationId xmlns="" xmlns:a16="http://schemas.microsoft.com/office/drawing/2014/main" id="{89A36A1C-CC5B-4DE1-BF94-31AEBDE1A7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6581" t="9279" r="17881" b="5073"/>
              <a:stretch/>
            </p:blipFill>
            <p:spPr>
              <a:xfrm>
                <a:off x="119336" y="1254605"/>
                <a:ext cx="2088232" cy="2160240"/>
              </a:xfrm>
              <a:prstGeom prst="rect">
                <a:avLst/>
              </a:prstGeom>
            </p:spPr>
          </p:pic>
          <p:sp>
            <p:nvSpPr>
              <p:cNvPr id="61" name="Овал 60">
                <a:extLst>
                  <a:ext uri="{FF2B5EF4-FFF2-40B4-BE49-F238E27FC236}">
                    <a16:creationId xmlns="" xmlns:a16="http://schemas.microsoft.com/office/drawing/2014/main" id="{6B251298-48BB-4278-B75B-3150882A5A65}"/>
                  </a:ext>
                </a:extLst>
              </p:cNvPr>
              <p:cNvSpPr/>
              <p:nvPr/>
            </p:nvSpPr>
            <p:spPr>
              <a:xfrm>
                <a:off x="1487488" y="2550749"/>
                <a:ext cx="216024" cy="216024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Овал 61">
                <a:extLst>
                  <a:ext uri="{FF2B5EF4-FFF2-40B4-BE49-F238E27FC236}">
                    <a16:creationId xmlns="" xmlns:a16="http://schemas.microsoft.com/office/drawing/2014/main" id="{F7F00965-1EF8-4DDF-8EF5-B079E7C2030C}"/>
                  </a:ext>
                </a:extLst>
              </p:cNvPr>
              <p:cNvSpPr/>
              <p:nvPr/>
            </p:nvSpPr>
            <p:spPr>
              <a:xfrm>
                <a:off x="1379476" y="1569635"/>
                <a:ext cx="216024" cy="216024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Овал 62">
                <a:extLst>
                  <a:ext uri="{FF2B5EF4-FFF2-40B4-BE49-F238E27FC236}">
                    <a16:creationId xmlns="" xmlns:a16="http://schemas.microsoft.com/office/drawing/2014/main" id="{A5E7B623-7CEF-4F86-BB08-B22EDA9F6E53}"/>
                  </a:ext>
                </a:extLst>
              </p:cNvPr>
              <p:cNvSpPr/>
              <p:nvPr/>
            </p:nvSpPr>
            <p:spPr>
              <a:xfrm>
                <a:off x="245350" y="2065655"/>
                <a:ext cx="216024" cy="216024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Овал 63">
                <a:extLst>
                  <a:ext uri="{FF2B5EF4-FFF2-40B4-BE49-F238E27FC236}">
                    <a16:creationId xmlns="" xmlns:a16="http://schemas.microsoft.com/office/drawing/2014/main" id="{4A78B949-3682-4B41-A46D-D8ED41552265}"/>
                  </a:ext>
                </a:extLst>
              </p:cNvPr>
              <p:cNvSpPr/>
              <p:nvPr/>
            </p:nvSpPr>
            <p:spPr>
              <a:xfrm>
                <a:off x="245350" y="2910789"/>
                <a:ext cx="216024" cy="216024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5" name="Овал 64">
              <a:extLst>
                <a:ext uri="{FF2B5EF4-FFF2-40B4-BE49-F238E27FC236}">
                  <a16:creationId xmlns="" xmlns:a16="http://schemas.microsoft.com/office/drawing/2014/main" id="{4C9EB1EC-AF9F-4E8E-B349-9AED4335AC8A}"/>
                </a:ext>
              </a:extLst>
            </p:cNvPr>
            <p:cNvSpPr/>
            <p:nvPr/>
          </p:nvSpPr>
          <p:spPr>
            <a:xfrm>
              <a:off x="1409405" y="2125307"/>
              <a:ext cx="664389" cy="664389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PM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6" name="Овал 65">
              <a:extLst>
                <a:ext uri="{FF2B5EF4-FFF2-40B4-BE49-F238E27FC236}">
                  <a16:creationId xmlns="" xmlns:a16="http://schemas.microsoft.com/office/drawing/2014/main" id="{75378090-B673-4704-848C-A1A2F0027A92}"/>
                </a:ext>
              </a:extLst>
            </p:cNvPr>
            <p:cNvSpPr/>
            <p:nvPr/>
          </p:nvSpPr>
          <p:spPr>
            <a:xfrm>
              <a:off x="2539809" y="2125307"/>
              <a:ext cx="664389" cy="664389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IS-U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="" xmlns:a16="http://schemas.microsoft.com/office/drawing/2014/main" id="{C9F1C265-5815-40B5-8A56-BBCD77FED020}"/>
                </a:ext>
              </a:extLst>
            </p:cNvPr>
            <p:cNvGrpSpPr/>
            <p:nvPr/>
          </p:nvGrpSpPr>
          <p:grpSpPr>
            <a:xfrm>
              <a:off x="4066238" y="2125307"/>
              <a:ext cx="664389" cy="664389"/>
              <a:chOff x="2848177" y="1882156"/>
              <a:chExt cx="664389" cy="664389"/>
            </a:xfrm>
          </p:grpSpPr>
          <p:sp>
            <p:nvSpPr>
              <p:cNvPr id="67" name="Овал 66">
                <a:extLst>
                  <a:ext uri="{FF2B5EF4-FFF2-40B4-BE49-F238E27FC236}">
                    <a16:creationId xmlns="" xmlns:a16="http://schemas.microsoft.com/office/drawing/2014/main" id="{098E39AE-221B-4A85-9D6C-D14EE14ADE7F}"/>
                  </a:ext>
                </a:extLst>
              </p:cNvPr>
              <p:cNvSpPr/>
              <p:nvPr/>
            </p:nvSpPr>
            <p:spPr>
              <a:xfrm>
                <a:off x="2848177" y="1882156"/>
                <a:ext cx="664389" cy="664389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A63050E2-31D7-4935-A393-1234B450F38D}"/>
                  </a:ext>
                </a:extLst>
              </p:cNvPr>
              <p:cNvSpPr txBox="1"/>
              <p:nvPr/>
            </p:nvSpPr>
            <p:spPr>
              <a:xfrm>
                <a:off x="2848177" y="1891184"/>
                <a:ext cx="6643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>
                    <a:solidFill>
                      <a:schemeClr val="bg1"/>
                    </a:solidFill>
                  </a:rPr>
                  <a:t>АРМ АСУЭ</a:t>
                </a:r>
              </a:p>
            </p:txBody>
          </p:sp>
        </p:grpSp>
        <p:sp>
          <p:nvSpPr>
            <p:cNvPr id="68" name="Прямоугольник 67">
              <a:extLst>
                <a:ext uri="{FF2B5EF4-FFF2-40B4-BE49-F238E27FC236}">
                  <a16:creationId xmlns="" xmlns:a16="http://schemas.microsoft.com/office/drawing/2014/main" id="{C5C2CCAF-5FE5-47F3-902A-04444686A57E}"/>
                </a:ext>
              </a:extLst>
            </p:cNvPr>
            <p:cNvSpPr/>
            <p:nvPr/>
          </p:nvSpPr>
          <p:spPr>
            <a:xfrm>
              <a:off x="5362757" y="5482263"/>
              <a:ext cx="15637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Приборы учета АСУЭ</a:t>
              </a:r>
            </a:p>
          </p:txBody>
        </p:sp>
        <p:pic>
          <p:nvPicPr>
            <p:cNvPr id="69" name="Picture 4" descr="https://imageog.flaticon.com/icons/png/512/649/649775.png?size=1200x630f&amp;pad=10,10,10,10&amp;ext=png&amp;bg=FFFFFFFF">
              <a:extLst>
                <a:ext uri="{FF2B5EF4-FFF2-40B4-BE49-F238E27FC236}">
                  <a16:creationId xmlns="" xmlns:a16="http://schemas.microsoft.com/office/drawing/2014/main" id="{4261529D-779D-4AB2-B2AE-25284469529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5" r="26805"/>
            <a:stretch/>
          </p:blipFill>
          <p:spPr bwMode="auto">
            <a:xfrm>
              <a:off x="6360678" y="4949936"/>
              <a:ext cx="432048" cy="495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" descr="https://imageog.flaticon.com/icons/png/512/649/649775.png?size=1200x630f&amp;pad=10,10,10,10&amp;ext=png&amp;bg=FFFFFFFF">
              <a:extLst>
                <a:ext uri="{FF2B5EF4-FFF2-40B4-BE49-F238E27FC236}">
                  <a16:creationId xmlns="" xmlns:a16="http://schemas.microsoft.com/office/drawing/2014/main" id="{81050E6C-C37C-4DEA-8A26-0F966C5FDB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5" r="26805"/>
            <a:stretch/>
          </p:blipFill>
          <p:spPr bwMode="auto">
            <a:xfrm>
              <a:off x="5928630" y="4949936"/>
              <a:ext cx="432048" cy="495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4" descr="https://imageog.flaticon.com/icons/png/512/649/649775.png?size=1200x630f&amp;pad=10,10,10,10&amp;ext=png&amp;bg=FFFFFFFF">
              <a:extLst>
                <a:ext uri="{FF2B5EF4-FFF2-40B4-BE49-F238E27FC236}">
                  <a16:creationId xmlns="" xmlns:a16="http://schemas.microsoft.com/office/drawing/2014/main" id="{769F495E-227E-4505-9DB1-48B2F84412C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5" r="26805"/>
            <a:stretch/>
          </p:blipFill>
          <p:spPr bwMode="auto">
            <a:xfrm>
              <a:off x="5496582" y="4949936"/>
              <a:ext cx="432048" cy="495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Овал 71">
              <a:extLst>
                <a:ext uri="{FF2B5EF4-FFF2-40B4-BE49-F238E27FC236}">
                  <a16:creationId xmlns="" xmlns:a16="http://schemas.microsoft.com/office/drawing/2014/main" id="{0505EA03-01CE-4F8F-A7BF-09597DD5D02E}"/>
                </a:ext>
              </a:extLst>
            </p:cNvPr>
            <p:cNvSpPr/>
            <p:nvPr/>
          </p:nvSpPr>
          <p:spPr>
            <a:xfrm>
              <a:off x="5297837" y="2125306"/>
              <a:ext cx="664389" cy="664389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2400" b="1" kern="0" dirty="0">
                  <a:solidFill>
                    <a:prstClr val="white"/>
                  </a:solidFill>
                </a:rPr>
                <a:t>…</a:t>
              </a:r>
            </a:p>
          </p:txBody>
        </p:sp>
        <p:sp>
          <p:nvSpPr>
            <p:cNvPr id="11" name="Блок-схема: несколько документов 10">
              <a:extLst>
                <a:ext uri="{FF2B5EF4-FFF2-40B4-BE49-F238E27FC236}">
                  <a16:creationId xmlns="" xmlns:a16="http://schemas.microsoft.com/office/drawing/2014/main" id="{5018B66F-6ED3-4114-95E9-DE6217B69EBD}"/>
                </a:ext>
              </a:extLst>
            </p:cNvPr>
            <p:cNvSpPr/>
            <p:nvPr/>
          </p:nvSpPr>
          <p:spPr>
            <a:xfrm>
              <a:off x="801609" y="620688"/>
              <a:ext cx="5511878" cy="910456"/>
            </a:xfrm>
            <a:prstGeom prst="flowChartMultidocumen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/>
                <a:t>Годовой производственный отчет</a:t>
              </a:r>
            </a:p>
          </p:txBody>
        </p:sp>
        <p:sp>
          <p:nvSpPr>
            <p:cNvPr id="13" name="Блок-схема: документ 12">
              <a:extLst>
                <a:ext uri="{FF2B5EF4-FFF2-40B4-BE49-F238E27FC236}">
                  <a16:creationId xmlns="" xmlns:a16="http://schemas.microsoft.com/office/drawing/2014/main" id="{8B15A649-5A68-4E27-97EB-580EC8EA111E}"/>
                </a:ext>
              </a:extLst>
            </p:cNvPr>
            <p:cNvSpPr/>
            <p:nvPr/>
          </p:nvSpPr>
          <p:spPr>
            <a:xfrm>
              <a:off x="400333" y="1616051"/>
              <a:ext cx="1440160" cy="649724"/>
            </a:xfrm>
            <a:prstGeom prst="flowChartDocumen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Условные единицы</a:t>
              </a:r>
            </a:p>
          </p:txBody>
        </p:sp>
        <p:sp>
          <p:nvSpPr>
            <p:cNvPr id="73" name="Блок-схема: документ 72">
              <a:extLst>
                <a:ext uri="{FF2B5EF4-FFF2-40B4-BE49-F238E27FC236}">
                  <a16:creationId xmlns="" xmlns:a16="http://schemas.microsoft.com/office/drawing/2014/main" id="{FAB46F2F-AD1F-42DF-B2D4-B62C3453ED50}"/>
                </a:ext>
              </a:extLst>
            </p:cNvPr>
            <p:cNvSpPr/>
            <p:nvPr/>
          </p:nvSpPr>
          <p:spPr>
            <a:xfrm>
              <a:off x="1551537" y="1638329"/>
              <a:ext cx="1440160" cy="649724"/>
            </a:xfrm>
            <a:prstGeom prst="flowChartDocumen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Индекс состояния</a:t>
              </a:r>
            </a:p>
          </p:txBody>
        </p:sp>
        <p:sp>
          <p:nvSpPr>
            <p:cNvPr id="74" name="Блок-схема: документ 73">
              <a:extLst>
                <a:ext uri="{FF2B5EF4-FFF2-40B4-BE49-F238E27FC236}">
                  <a16:creationId xmlns="" xmlns:a16="http://schemas.microsoft.com/office/drawing/2014/main" id="{7DBCE21A-0F54-499C-BAAB-AEA33CC86DB4}"/>
                </a:ext>
              </a:extLst>
            </p:cNvPr>
            <p:cNvSpPr/>
            <p:nvPr/>
          </p:nvSpPr>
          <p:spPr>
            <a:xfrm>
              <a:off x="2896456" y="1643284"/>
              <a:ext cx="1644499" cy="705315"/>
            </a:xfrm>
            <a:prstGeom prst="flowChartDocumen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Баланс электроэнергии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8367F2EA-7D93-4574-A6F6-FF7367EA6C5E}"/>
                </a:ext>
              </a:extLst>
            </p:cNvPr>
            <p:cNvSpPr txBox="1"/>
            <p:nvPr/>
          </p:nvSpPr>
          <p:spPr>
            <a:xfrm>
              <a:off x="-41587" y="5569305"/>
              <a:ext cx="13105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/>
                <a:t>Датчики мониторинга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="" xmlns:a16="http://schemas.microsoft.com/office/drawing/2014/main" id="{57120BA9-7C83-46F0-AFAE-962232ED0036}"/>
                </a:ext>
              </a:extLst>
            </p:cNvPr>
            <p:cNvSpPr txBox="1"/>
            <p:nvPr/>
          </p:nvSpPr>
          <p:spPr>
            <a:xfrm>
              <a:off x="3636342" y="5518753"/>
              <a:ext cx="15637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/>
                <a:t>Данные осмотров</a:t>
              </a:r>
            </a:p>
          </p:txBody>
        </p:sp>
        <p:cxnSp>
          <p:nvCxnSpPr>
            <p:cNvPr id="24" name="Прямая со стрелкой 23">
              <a:extLst>
                <a:ext uri="{FF2B5EF4-FFF2-40B4-BE49-F238E27FC236}">
                  <a16:creationId xmlns="" xmlns:a16="http://schemas.microsoft.com/office/drawing/2014/main" id="{3FBE0CE0-8370-442E-A182-EF6347CEB5C1}"/>
                </a:ext>
              </a:extLst>
            </p:cNvPr>
            <p:cNvCxnSpPr>
              <a:stCxn id="62" idx="0"/>
            </p:cNvCxnSpPr>
            <p:nvPr/>
          </p:nvCxnSpPr>
          <p:spPr>
            <a:xfrm flipV="1">
              <a:off x="1468392" y="3797808"/>
              <a:ext cx="422115" cy="1069726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>
              <a:extLst>
                <a:ext uri="{FF2B5EF4-FFF2-40B4-BE49-F238E27FC236}">
                  <a16:creationId xmlns="" xmlns:a16="http://schemas.microsoft.com/office/drawing/2014/main" id="{133DB78D-5EF5-427F-8670-EDCDDA74D9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801986" y="4043296"/>
              <a:ext cx="342947" cy="650960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 стрелкой 76">
              <a:extLst>
                <a:ext uri="{FF2B5EF4-FFF2-40B4-BE49-F238E27FC236}">
                  <a16:creationId xmlns="" xmlns:a16="http://schemas.microsoft.com/office/drawing/2014/main" id="{425CE435-9913-44F8-B841-BD115043F5A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76383" y="3869816"/>
              <a:ext cx="573875" cy="1036321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32D1A483-0AB5-4334-9160-1B781A105265}"/>
                </a:ext>
              </a:extLst>
            </p:cNvPr>
            <p:cNvSpPr txBox="1"/>
            <p:nvPr/>
          </p:nvSpPr>
          <p:spPr>
            <a:xfrm>
              <a:off x="24230" y="4357044"/>
              <a:ext cx="18761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Цифровой сигнал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EDE2C3C0-D2DB-4B0D-86A4-F29A0D165CFB}"/>
                </a:ext>
              </a:extLst>
            </p:cNvPr>
            <p:cNvSpPr txBox="1"/>
            <p:nvPr/>
          </p:nvSpPr>
          <p:spPr>
            <a:xfrm>
              <a:off x="2251030" y="4270398"/>
              <a:ext cx="18761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Цифровой сигнал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B8848D53-353C-48C6-B89F-FEEC0F02BC06}"/>
                </a:ext>
              </a:extLst>
            </p:cNvPr>
            <p:cNvSpPr txBox="1"/>
            <p:nvPr/>
          </p:nvSpPr>
          <p:spPr>
            <a:xfrm>
              <a:off x="4920514" y="4299846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Цифровой сигнал</a:t>
              </a:r>
            </a:p>
          </p:txBody>
        </p:sp>
        <p:cxnSp>
          <p:nvCxnSpPr>
            <p:cNvPr id="83" name="Прямая со стрелкой 82">
              <a:extLst>
                <a:ext uri="{FF2B5EF4-FFF2-40B4-BE49-F238E27FC236}">
                  <a16:creationId xmlns="" xmlns:a16="http://schemas.microsoft.com/office/drawing/2014/main" id="{41BE9EFE-0757-4974-8C60-7A39A56BD5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23745" y="1534114"/>
              <a:ext cx="0" cy="608512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 стрелкой 83">
              <a:extLst>
                <a:ext uri="{FF2B5EF4-FFF2-40B4-BE49-F238E27FC236}">
                  <a16:creationId xmlns="" xmlns:a16="http://schemas.microsoft.com/office/drawing/2014/main" id="{D74C8EB5-CEF3-4C7D-8BF2-7916CC6BAA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72003" y="1516794"/>
              <a:ext cx="0" cy="608512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>
              <a:extLst>
                <a:ext uri="{FF2B5EF4-FFF2-40B4-BE49-F238E27FC236}">
                  <a16:creationId xmlns="" xmlns:a16="http://schemas.microsoft.com/office/drawing/2014/main" id="{975902A2-E867-426C-8096-E72073D3D5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8432" y="1349536"/>
              <a:ext cx="0" cy="784799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>
              <a:extLst>
                <a:ext uri="{FF2B5EF4-FFF2-40B4-BE49-F238E27FC236}">
                  <a16:creationId xmlns="" xmlns:a16="http://schemas.microsoft.com/office/drawing/2014/main" id="{6D8CDB0C-0CB7-4CB0-B2E4-7614176D3A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0031" y="1349536"/>
              <a:ext cx="0" cy="775770"/>
            </a:xfrm>
            <a:prstGeom prst="straightConnector1">
              <a:avLst/>
            </a:prstGeom>
            <a:ln w="38100">
              <a:solidFill>
                <a:srgbClr val="92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Блок-схема: документ 86">
              <a:extLst>
                <a:ext uri="{FF2B5EF4-FFF2-40B4-BE49-F238E27FC236}">
                  <a16:creationId xmlns="" xmlns:a16="http://schemas.microsoft.com/office/drawing/2014/main" id="{755DCB8D-053C-4C47-89C9-C2C899093E20}"/>
                </a:ext>
              </a:extLst>
            </p:cNvPr>
            <p:cNvSpPr/>
            <p:nvPr/>
          </p:nvSpPr>
          <p:spPr>
            <a:xfrm>
              <a:off x="4328456" y="1721412"/>
              <a:ext cx="1440160" cy="382191"/>
            </a:xfrm>
            <a:prstGeom prst="flowChartDocumen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88" name="Стрелка: вверх 87">
              <a:extLst>
                <a:ext uri="{FF2B5EF4-FFF2-40B4-BE49-F238E27FC236}">
                  <a16:creationId xmlns="" xmlns:a16="http://schemas.microsoft.com/office/drawing/2014/main" id="{1C0CCDA8-48E6-4EFB-B036-36195002BCFF}"/>
                </a:ext>
              </a:extLst>
            </p:cNvPr>
            <p:cNvSpPr/>
            <p:nvPr/>
          </p:nvSpPr>
          <p:spPr>
            <a:xfrm>
              <a:off x="1640868" y="2788093"/>
              <a:ext cx="199625" cy="289635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трелка: вверх 89">
              <a:extLst>
                <a:ext uri="{FF2B5EF4-FFF2-40B4-BE49-F238E27FC236}">
                  <a16:creationId xmlns="" xmlns:a16="http://schemas.microsoft.com/office/drawing/2014/main" id="{10361FAB-3804-4442-9199-8F7B21FB0E96}"/>
                </a:ext>
              </a:extLst>
            </p:cNvPr>
            <p:cNvSpPr/>
            <p:nvPr/>
          </p:nvSpPr>
          <p:spPr>
            <a:xfrm>
              <a:off x="2753740" y="2717688"/>
              <a:ext cx="199625" cy="289635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трелка: вверх 90">
              <a:extLst>
                <a:ext uri="{FF2B5EF4-FFF2-40B4-BE49-F238E27FC236}">
                  <a16:creationId xmlns="" xmlns:a16="http://schemas.microsoft.com/office/drawing/2014/main" id="{07AE539A-D461-4159-926B-D339D980C267}"/>
                </a:ext>
              </a:extLst>
            </p:cNvPr>
            <p:cNvSpPr/>
            <p:nvPr/>
          </p:nvSpPr>
          <p:spPr>
            <a:xfrm>
              <a:off x="4298619" y="2717688"/>
              <a:ext cx="199625" cy="289635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трелка: вверх 91">
              <a:extLst>
                <a:ext uri="{FF2B5EF4-FFF2-40B4-BE49-F238E27FC236}">
                  <a16:creationId xmlns="" xmlns:a16="http://schemas.microsoft.com/office/drawing/2014/main" id="{89561383-A142-4555-AAA9-6F8532360817}"/>
                </a:ext>
              </a:extLst>
            </p:cNvPr>
            <p:cNvSpPr/>
            <p:nvPr/>
          </p:nvSpPr>
          <p:spPr>
            <a:xfrm>
              <a:off x="5526884" y="2788093"/>
              <a:ext cx="199625" cy="289635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авая фигурная скобка 96">
              <a:extLst>
                <a:ext uri="{FF2B5EF4-FFF2-40B4-BE49-F238E27FC236}">
                  <a16:creationId xmlns="" xmlns:a16="http://schemas.microsoft.com/office/drawing/2014/main" id="{6945208B-608E-4E71-8972-F5A4D41E0CA8}"/>
                </a:ext>
              </a:extLst>
            </p:cNvPr>
            <p:cNvSpPr/>
            <p:nvPr/>
          </p:nvSpPr>
          <p:spPr>
            <a:xfrm>
              <a:off x="9270389" y="759398"/>
              <a:ext cx="322667" cy="5189329"/>
            </a:xfrm>
            <a:prstGeom prst="rightBrace">
              <a:avLst>
                <a:gd name="adj1" fmla="val 33972"/>
                <a:gd name="adj2" fmla="val 50000"/>
              </a:avLst>
            </a:prstGeom>
            <a:ln w="38100">
              <a:solidFill>
                <a:srgbClr val="92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Выноска: линия 94">
              <a:extLst>
                <a:ext uri="{FF2B5EF4-FFF2-40B4-BE49-F238E27FC236}">
                  <a16:creationId xmlns="" xmlns:a16="http://schemas.microsoft.com/office/drawing/2014/main" id="{F8A395ED-9920-4B16-BCC2-F40652CFF245}"/>
                </a:ext>
              </a:extLst>
            </p:cNvPr>
            <p:cNvSpPr/>
            <p:nvPr/>
          </p:nvSpPr>
          <p:spPr>
            <a:xfrm>
              <a:off x="6435899" y="1160274"/>
              <a:ext cx="2815247" cy="1216386"/>
            </a:xfrm>
            <a:prstGeom prst="borderCallout1">
              <a:avLst>
                <a:gd name="adj1" fmla="val 48685"/>
                <a:gd name="adj2" fmla="val 1574"/>
                <a:gd name="adj3" fmla="val 49378"/>
                <a:gd name="adj4" fmla="val -2922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u="sng" dirty="0">
                  <a:solidFill>
                    <a:schemeClr val="accent1">
                      <a:lumMod val="50000"/>
                    </a:schemeClr>
                  </a:solidFill>
                </a:rPr>
                <a:t>Автоматизация:</a:t>
              </a: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Автоматическое формирование отчетных форм из информационных систем (</a:t>
              </a:r>
              <a:r>
                <a:rPr lang="en-US" sz="1400" dirty="0">
                  <a:solidFill>
                    <a:schemeClr val="tx1"/>
                  </a:solidFill>
                </a:rPr>
                <a:t>SAP</a:t>
              </a:r>
              <a:r>
                <a:rPr lang="ru-RU" sz="1400" dirty="0">
                  <a:solidFill>
                    <a:schemeClr val="tx1"/>
                  </a:solidFill>
                </a:rPr>
                <a:t>, АРМ АСУЭ и т.д.)</a:t>
              </a:r>
            </a:p>
          </p:txBody>
        </p:sp>
        <p:sp>
          <p:nvSpPr>
            <p:cNvPr id="99" name="Выноска: линия 98">
              <a:extLst>
                <a:ext uri="{FF2B5EF4-FFF2-40B4-BE49-F238E27FC236}">
                  <a16:creationId xmlns="" xmlns:a16="http://schemas.microsoft.com/office/drawing/2014/main" id="{12B3231B-3BFE-449E-B3B2-B0CA44395CB0}"/>
                </a:ext>
              </a:extLst>
            </p:cNvPr>
            <p:cNvSpPr/>
            <p:nvPr/>
          </p:nvSpPr>
          <p:spPr>
            <a:xfrm>
              <a:off x="6445520" y="2441297"/>
              <a:ext cx="2815247" cy="1216386"/>
            </a:xfrm>
            <a:prstGeom prst="borderCallout1">
              <a:avLst>
                <a:gd name="adj1" fmla="val 48685"/>
                <a:gd name="adj2" fmla="val 1574"/>
                <a:gd name="adj3" fmla="val 48185"/>
                <a:gd name="adj4" fmla="val -2768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u="sng" dirty="0">
                  <a:solidFill>
                    <a:schemeClr val="accent1">
                      <a:lumMod val="50000"/>
                    </a:schemeClr>
                  </a:solidFill>
                </a:rPr>
                <a:t>Автоматизация:</a:t>
              </a: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Автоматический ввод данных в информационные системы (</a:t>
              </a:r>
              <a:r>
                <a:rPr lang="en-US" sz="1400" dirty="0">
                  <a:solidFill>
                    <a:schemeClr val="tx1"/>
                  </a:solidFill>
                </a:rPr>
                <a:t>SAP</a:t>
              </a:r>
              <a:r>
                <a:rPr lang="ru-RU" sz="1400" dirty="0">
                  <a:solidFill>
                    <a:schemeClr val="tx1"/>
                  </a:solidFill>
                </a:rPr>
                <a:t>, АРМ АСУЭ и т.д.)</a:t>
              </a: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="" xmlns:a16="http://schemas.microsoft.com/office/drawing/2014/main" id="{7AC97BF6-F094-40E0-9D2D-443DFBEEDC7B}"/>
                </a:ext>
              </a:extLst>
            </p:cNvPr>
            <p:cNvSpPr/>
            <p:nvPr/>
          </p:nvSpPr>
          <p:spPr>
            <a:xfrm>
              <a:off x="9554491" y="886408"/>
              <a:ext cx="2606365" cy="4376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u="sng" dirty="0">
                  <a:solidFill>
                    <a:srgbClr val="C00000"/>
                  </a:solidFill>
                </a:rPr>
                <a:t>Цифровизация:</a:t>
              </a:r>
            </a:p>
            <a:p>
              <a:pPr marL="342900" indent="-342900">
                <a:buAutoNum type="arabicPeriod"/>
              </a:pPr>
              <a:r>
                <a:rPr lang="ru-RU" sz="1600" dirty="0"/>
                <a:t>Сбор цифровых сигналов «снизу».</a:t>
              </a:r>
            </a:p>
            <a:p>
              <a:pPr marL="342900" indent="-342900">
                <a:buAutoNum type="arabicPeriod"/>
              </a:pPr>
              <a:r>
                <a:rPr lang="ru-RU" sz="1600" dirty="0"/>
                <a:t>«Озеро данных» (для разных информационных систем используются одни и те же исходные данные).</a:t>
              </a:r>
            </a:p>
            <a:p>
              <a:pPr marL="342900" indent="-342900">
                <a:buAutoNum type="arabicPeriod"/>
              </a:pPr>
              <a:r>
                <a:rPr lang="ru-RU" sz="1600" dirty="0"/>
                <a:t>Автоматический ввод данных в информационные системы.</a:t>
              </a:r>
            </a:p>
            <a:p>
              <a:pPr marL="342900" indent="-342900">
                <a:buAutoNum type="arabicPeriod"/>
              </a:pPr>
              <a:r>
                <a:rPr lang="ru-RU" sz="1600" dirty="0"/>
                <a:t>Автоматическое формирование отчетных форм.</a:t>
              </a:r>
            </a:p>
          </p:txBody>
        </p:sp>
      </p:grpSp>
      <p:pic>
        <p:nvPicPr>
          <p:cNvPr id="104" name="Рисунок 103">
            <a:extLst>
              <a:ext uri="{FF2B5EF4-FFF2-40B4-BE49-F238E27FC236}">
                <a16:creationId xmlns="" xmlns:a16="http://schemas.microsoft.com/office/drawing/2014/main" id="{E2A046B9-8FC7-4E5D-BFCE-9F66BE4E623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89" y="425027"/>
            <a:ext cx="1003693" cy="944653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D83C9063-A2B8-4376-8642-C4221BECECCE}"/>
              </a:ext>
            </a:extLst>
          </p:cNvPr>
          <p:cNvSpPr txBox="1"/>
          <p:nvPr/>
        </p:nvSpPr>
        <p:spPr>
          <a:xfrm>
            <a:off x="778950" y="580964"/>
            <a:ext cx="1043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Участие человека только «вверху» - на этапе анализа, планирования и улучшения результатов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2B1BBB8A-E434-462A-B0F3-A53012A7E83F}"/>
              </a:ext>
            </a:extLst>
          </p:cNvPr>
          <p:cNvSpPr txBox="1"/>
          <p:nvPr/>
        </p:nvSpPr>
        <p:spPr>
          <a:xfrm>
            <a:off x="9408368" y="5445224"/>
            <a:ext cx="2701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!!! Без участия человека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0C0A1A0-2E08-4956-978F-7ED161F176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1" t="11320" r="4419" b="30505"/>
          <a:stretch/>
        </p:blipFill>
        <p:spPr>
          <a:xfrm>
            <a:off x="799222" y="4038626"/>
            <a:ext cx="718277" cy="585008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93437C48-340D-49E8-8DB7-B19CF1E10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1" t="11320" r="4419" b="30505"/>
          <a:stretch/>
        </p:blipFill>
        <p:spPr>
          <a:xfrm>
            <a:off x="6056336" y="4108439"/>
            <a:ext cx="718277" cy="58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79116"/>
      </p:ext>
    </p:extLst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184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ПРИМЕР ЦИФРОВИЗАЦИИ ИЗ ЖИЗНИ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11627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3446800" y="2744685"/>
            <a:ext cx="838973" cy="140528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3126054" y="1281839"/>
            <a:ext cx="2744946" cy="130044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907323" y="896703"/>
            <a:ext cx="1078122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Автоматизация</a:t>
            </a:r>
          </a:p>
        </p:txBody>
      </p:sp>
      <p:sp>
        <p:nvSpPr>
          <p:cNvPr id="35" name="Стрелка углом 34"/>
          <p:cNvSpPr/>
          <p:nvPr/>
        </p:nvSpPr>
        <p:spPr>
          <a:xfrm rot="16200000" flipV="1">
            <a:off x="4111808" y="2402816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" t="43245" r="32194" b="10527"/>
          <a:stretch/>
        </p:blipFill>
        <p:spPr>
          <a:xfrm>
            <a:off x="4398869" y="2763139"/>
            <a:ext cx="1358231" cy="1151605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6166498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6495971" y="2768234"/>
            <a:ext cx="838973" cy="140528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6231612" y="1305388"/>
            <a:ext cx="2744946" cy="130044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62138" y="960815"/>
            <a:ext cx="1056109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>
                <a:solidFill>
                  <a:prstClr val="black"/>
                </a:solidFill>
              </a:rPr>
              <a:t>Цифровизация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16200000" flipV="1">
            <a:off x="7124936" y="2402662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4" r="939"/>
          <a:stretch/>
        </p:blipFill>
        <p:spPr>
          <a:xfrm>
            <a:off x="7395260" y="2840896"/>
            <a:ext cx="1553653" cy="126781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9221370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9550843" y="2768234"/>
            <a:ext cx="838973" cy="140528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9286484" y="1305388"/>
            <a:ext cx="2744946" cy="130044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0141306" y="876734"/>
            <a:ext cx="1907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Полная цифровая трансформация</a:t>
            </a:r>
          </a:p>
        </p:txBody>
      </p:sp>
      <p:sp>
        <p:nvSpPr>
          <p:cNvPr id="47" name="Стрелка углом 46"/>
          <p:cNvSpPr/>
          <p:nvPr/>
        </p:nvSpPr>
        <p:spPr>
          <a:xfrm rot="16200000" flipV="1">
            <a:off x="10179808" y="2402662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4" r="939"/>
          <a:stretch/>
        </p:blipFill>
        <p:spPr>
          <a:xfrm>
            <a:off x="10450132" y="2840896"/>
            <a:ext cx="1553653" cy="12678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406331" y="2744685"/>
            <a:ext cx="838973" cy="14052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85585" y="1281839"/>
            <a:ext cx="2744946" cy="1300443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56756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3207" y="925343"/>
            <a:ext cx="1321667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Ручное управление</a:t>
            </a:r>
          </a:p>
        </p:txBody>
      </p:sp>
      <p:sp>
        <p:nvSpPr>
          <p:cNvPr id="5" name="Стрелка углом 4"/>
          <p:cNvSpPr/>
          <p:nvPr/>
        </p:nvSpPr>
        <p:spPr>
          <a:xfrm rot="16200000" flipV="1">
            <a:off x="1147639" y="2582594"/>
            <a:ext cx="635440" cy="56344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585" y="960643"/>
            <a:ext cx="841286" cy="84128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70245" y="975369"/>
            <a:ext cx="841286" cy="841286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45997" y="975369"/>
            <a:ext cx="841286" cy="84128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414" y="1115070"/>
            <a:ext cx="763812" cy="5618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0098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Поиск решения: </a:t>
            </a:r>
          </a:p>
          <a:p>
            <a:pPr algn="ctr"/>
            <a:r>
              <a:rPr lang="ru-RU" sz="1600" dirty="0"/>
              <a:t>Человек.</a:t>
            </a:r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Исполнение решения: Человек.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42363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Поиск решения: </a:t>
            </a:r>
          </a:p>
          <a:p>
            <a:pPr algn="ctr"/>
            <a:r>
              <a:rPr lang="ru-RU" sz="1600" dirty="0"/>
              <a:t>Система + человек.</a:t>
            </a:r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Исполнение решения: Человек.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304628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Поиск решения: </a:t>
            </a:r>
          </a:p>
          <a:p>
            <a:pPr algn="ctr"/>
            <a:r>
              <a:rPr lang="ru-RU" sz="1600" dirty="0"/>
              <a:t>Система.</a:t>
            </a:r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Исполнение решения: Человек.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366892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Поиск решения: </a:t>
            </a:r>
          </a:p>
          <a:p>
            <a:pPr algn="ctr"/>
            <a:r>
              <a:rPr lang="ru-RU" sz="1600" dirty="0"/>
              <a:t>Система.</a:t>
            </a:r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Исполнение решения: Система.</a:t>
            </a:r>
          </a:p>
        </p:txBody>
      </p:sp>
    </p:spTree>
    <p:extLst>
      <p:ext uri="{BB962C8B-B14F-4D97-AF65-F5344CB8AC3E}">
        <p14:creationId xmlns:p14="http://schemas.microsoft.com/office/powerpoint/2010/main" val="3279154219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Стрелка вправо 80"/>
          <p:cNvSpPr/>
          <p:nvPr/>
        </p:nvSpPr>
        <p:spPr>
          <a:xfrm>
            <a:off x="2398027" y="341271"/>
            <a:ext cx="7240055" cy="743604"/>
          </a:xfrm>
          <a:prstGeom prst="rightArrow">
            <a:avLst>
              <a:gd name="adj1" fmla="val 74372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 flipH="1">
            <a:off x="2846185" y="440425"/>
            <a:ext cx="1184023" cy="56094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F57C0-2A0C-1749-B550-E7413366F02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933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– СЛОЖНЫЙ ОРГАНИЗМ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84" y="1490928"/>
            <a:ext cx="2239237" cy="31163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5082" y="4138346"/>
            <a:ext cx="1867736" cy="13156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3558" y="1464875"/>
            <a:ext cx="882569" cy="8840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452" y="2646628"/>
            <a:ext cx="1088041" cy="710627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3215680" y="2821255"/>
            <a:ext cx="0" cy="3613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45556" y="1810332"/>
            <a:ext cx="0" cy="818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/>
          <p:cNvGrpSpPr/>
          <p:nvPr/>
        </p:nvGrpSpPr>
        <p:grpSpPr>
          <a:xfrm rot="5400000">
            <a:off x="3468974" y="2670465"/>
            <a:ext cx="432048" cy="662952"/>
            <a:chOff x="5530140" y="4365104"/>
            <a:chExt cx="432048" cy="662952"/>
          </a:xfrm>
        </p:grpSpPr>
        <p:sp>
          <p:nvSpPr>
            <p:cNvPr id="22" name="Овал 21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/>
          <p:cNvGrpSpPr/>
          <p:nvPr/>
        </p:nvGrpSpPr>
        <p:grpSpPr>
          <a:xfrm rot="16200000">
            <a:off x="6318068" y="3549390"/>
            <a:ext cx="305508" cy="468784"/>
            <a:chOff x="5530140" y="4365104"/>
            <a:chExt cx="432048" cy="662952"/>
          </a:xfrm>
        </p:grpSpPr>
        <p:sp>
          <p:nvSpPr>
            <p:cNvPr id="56" name="Овал 5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 rot="5400000">
            <a:off x="5137933" y="1947168"/>
            <a:ext cx="369932" cy="567639"/>
            <a:chOff x="5530140" y="4365104"/>
            <a:chExt cx="432048" cy="662952"/>
          </a:xfrm>
        </p:grpSpPr>
        <p:sp>
          <p:nvSpPr>
            <p:cNvPr id="59" name="Овал 58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4" name="Рисунок 6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2068" y="1464875"/>
            <a:ext cx="882569" cy="884005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5882" y="2905035"/>
            <a:ext cx="882569" cy="884005"/>
          </a:xfrm>
          <a:prstGeom prst="rect">
            <a:avLst/>
          </a:prstGeom>
        </p:spPr>
      </p:pic>
      <p:cxnSp>
        <p:nvCxnSpPr>
          <p:cNvPr id="66" name="Прямая соединительная линия 65"/>
          <p:cNvCxnSpPr/>
          <p:nvPr/>
        </p:nvCxnSpPr>
        <p:spPr>
          <a:xfrm>
            <a:off x="4439816" y="2223664"/>
            <a:ext cx="0" cy="21646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8" name="Picture 34" descr="http://im7-tub.yandex.net/i?id=76249326-18-72"/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400" y="1869729"/>
            <a:ext cx="9842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i-main-pic" descr="Картинка 6 из 14361"/>
          <p:cNvPicPr>
            <a:picLocks noChangeAspect="1" noChangeArrowheads="1"/>
          </p:cNvPicPr>
          <p:nvPr/>
        </p:nvPicPr>
        <p:blipFill>
          <a:blip r:embed="rId13" r:link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18420" r="13724" b="11952"/>
          <a:stretch>
            <a:fillRect/>
          </a:stretch>
        </p:blipFill>
        <p:spPr bwMode="auto">
          <a:xfrm>
            <a:off x="10373398" y="4671753"/>
            <a:ext cx="984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 descr="http://im5-tub.yandex.net/i?id=392304426-38-72"/>
          <p:cNvPicPr>
            <a:picLocks noChangeAspect="1" noChangeArrowheads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177" y="3658163"/>
            <a:ext cx="950912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175409" y="404664"/>
            <a:ext cx="2254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Энергия природных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ресурсов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9725803" y="1106742"/>
            <a:ext cx="2466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преобразуют полученную энергию в свет, тепло, холод, механическую энергию.</a:t>
            </a:r>
          </a:p>
        </p:txBody>
      </p:sp>
      <p:sp>
        <p:nvSpPr>
          <p:cNvPr id="77" name="Правая фигурная скобка 76"/>
          <p:cNvSpPr/>
          <p:nvPr/>
        </p:nvSpPr>
        <p:spPr>
          <a:xfrm>
            <a:off x="9540726" y="955804"/>
            <a:ext cx="354837" cy="4160861"/>
          </a:xfrm>
          <a:prstGeom prst="rightBrace">
            <a:avLst>
              <a:gd name="adj1" fmla="val 4053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9670248" y="406405"/>
            <a:ext cx="2439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</a:rPr>
              <a:t>Энергопринимающие</a:t>
            </a:r>
            <a:r>
              <a:rPr lang="ru-RU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устройства </a:t>
            </a:r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>
            <a:off x="2245242" y="3275784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Генератор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061302" y="535150"/>
            <a:ext cx="4889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Электрические сети – способ доставки энергии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7640821" y="1259468"/>
            <a:ext cx="1483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Потребители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172720" y="3795793"/>
            <a:ext cx="1483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Потребители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224585" y="5671482"/>
            <a:ext cx="9091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Особенность электрической энергии – простота и экономичность передачи на дальние расстояния.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4021923" y="3001904"/>
            <a:ext cx="454716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457120" y="2231443"/>
            <a:ext cx="57524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439816" y="4400652"/>
            <a:ext cx="592546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4439816" y="3451443"/>
            <a:ext cx="616224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5657480" y="4226022"/>
            <a:ext cx="0" cy="324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Группа 71"/>
          <p:cNvGrpSpPr/>
          <p:nvPr/>
        </p:nvGrpSpPr>
        <p:grpSpPr>
          <a:xfrm rot="5400000">
            <a:off x="5149857" y="4112342"/>
            <a:ext cx="369932" cy="567639"/>
            <a:chOff x="5530140" y="4365104"/>
            <a:chExt cx="432048" cy="662952"/>
          </a:xfrm>
        </p:grpSpPr>
        <p:sp>
          <p:nvSpPr>
            <p:cNvPr id="73" name="Овал 72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 flipV="1">
            <a:off x="5664539" y="4396161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667434" y="3044242"/>
            <a:ext cx="0" cy="8922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Группа 79"/>
          <p:cNvGrpSpPr/>
          <p:nvPr/>
        </p:nvGrpSpPr>
        <p:grpSpPr>
          <a:xfrm rot="5400000">
            <a:off x="5159811" y="3176238"/>
            <a:ext cx="369932" cy="567639"/>
            <a:chOff x="5530140" y="4365104"/>
            <a:chExt cx="432048" cy="662952"/>
          </a:xfrm>
        </p:grpSpPr>
        <p:sp>
          <p:nvSpPr>
            <p:cNvPr id="86" name="Овал 8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8" name="Прямая соединительная линия 87"/>
          <p:cNvCxnSpPr/>
          <p:nvPr/>
        </p:nvCxnSpPr>
        <p:spPr>
          <a:xfrm flipV="1">
            <a:off x="5674493" y="3792397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Группа 130"/>
          <p:cNvGrpSpPr/>
          <p:nvPr/>
        </p:nvGrpSpPr>
        <p:grpSpPr>
          <a:xfrm rot="16200000">
            <a:off x="6318068" y="2911753"/>
            <a:ext cx="305508" cy="468784"/>
            <a:chOff x="5530140" y="4365104"/>
            <a:chExt cx="432048" cy="662952"/>
          </a:xfrm>
        </p:grpSpPr>
        <p:sp>
          <p:nvSpPr>
            <p:cNvPr id="132" name="Овал 131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Овал 132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5" name="Прямая соединительная линия 134"/>
          <p:cNvCxnSpPr/>
          <p:nvPr/>
        </p:nvCxnSpPr>
        <p:spPr>
          <a:xfrm flipV="1">
            <a:off x="5674493" y="3154760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6697751" y="2204864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flipV="1">
            <a:off x="6672064" y="2564903"/>
            <a:ext cx="2259160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Группа 139"/>
          <p:cNvGrpSpPr/>
          <p:nvPr/>
        </p:nvGrpSpPr>
        <p:grpSpPr>
          <a:xfrm rot="16200000">
            <a:off x="6291696" y="2245912"/>
            <a:ext cx="305508" cy="468784"/>
            <a:chOff x="5530140" y="4365104"/>
            <a:chExt cx="432048" cy="662952"/>
          </a:xfrm>
        </p:grpSpPr>
        <p:sp>
          <p:nvSpPr>
            <p:cNvPr id="141" name="Овал 140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43" name="Прямая соединительная линия 142"/>
          <p:cNvCxnSpPr/>
          <p:nvPr/>
        </p:nvCxnSpPr>
        <p:spPr>
          <a:xfrm flipV="1">
            <a:off x="5648121" y="2488919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6697751" y="1772816"/>
            <a:ext cx="0" cy="324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Группа 144"/>
          <p:cNvGrpSpPr/>
          <p:nvPr/>
        </p:nvGrpSpPr>
        <p:grpSpPr>
          <a:xfrm rot="16200000">
            <a:off x="6291696" y="1714775"/>
            <a:ext cx="305508" cy="468784"/>
            <a:chOff x="5530140" y="4365104"/>
            <a:chExt cx="432048" cy="662952"/>
          </a:xfrm>
        </p:grpSpPr>
        <p:sp>
          <p:nvSpPr>
            <p:cNvPr id="146" name="Овал 14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48" name="Прямая соединительная линия 147"/>
          <p:cNvCxnSpPr/>
          <p:nvPr/>
        </p:nvCxnSpPr>
        <p:spPr>
          <a:xfrm flipV="1">
            <a:off x="5648121" y="1957782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6697751" y="2276292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6705214" y="2419726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6708066" y="1935290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V="1">
            <a:off x="6705213" y="2708919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flipV="1">
            <a:off x="6697751" y="1832542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6712315" y="2057545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6697751" y="2852936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6697751" y="2924364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6705214" y="3067798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V="1">
            <a:off x="6708066" y="3212395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flipV="1">
            <a:off x="6705213" y="3356991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6704853" y="3504569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flipV="1">
            <a:off x="6704853" y="3575997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flipV="1">
            <a:off x="6712316" y="3719431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 flipV="1">
            <a:off x="6715168" y="3864028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flipV="1">
            <a:off x="6712315" y="4008624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" name="Рисунок 1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99516" y="2905035"/>
            <a:ext cx="882569" cy="884005"/>
          </a:xfrm>
          <a:prstGeom prst="rect">
            <a:avLst/>
          </a:prstGeom>
        </p:spPr>
      </p:pic>
      <p:cxnSp>
        <p:nvCxnSpPr>
          <p:cNvPr id="176" name="Прямая соединительная линия 175"/>
          <p:cNvCxnSpPr/>
          <p:nvPr/>
        </p:nvCxnSpPr>
        <p:spPr>
          <a:xfrm flipV="1">
            <a:off x="7896200" y="230083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V="1">
            <a:off x="8922071" y="230083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7968208" y="2564904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>
            <a:off x="8924709" y="2564904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949735" y="2471713"/>
            <a:ext cx="1257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ПС 750-220 </a:t>
            </a:r>
            <a:r>
              <a:rPr lang="ru-RU" sz="1400" dirty="0" err="1"/>
              <a:t>кВ</a:t>
            </a:r>
            <a:endParaRPr lang="ru-RU" sz="1400" dirty="0"/>
          </a:p>
        </p:txBody>
      </p:sp>
      <p:sp>
        <p:nvSpPr>
          <p:cNvPr id="182" name="TextBox 181"/>
          <p:cNvSpPr txBox="1"/>
          <p:nvPr/>
        </p:nvSpPr>
        <p:spPr>
          <a:xfrm>
            <a:off x="4778078" y="1565408"/>
            <a:ext cx="931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ПС </a:t>
            </a:r>
          </a:p>
          <a:p>
            <a:pPr algn="ctr"/>
            <a:r>
              <a:rPr lang="ru-RU" sz="1400" dirty="0"/>
              <a:t>110/10 </a:t>
            </a:r>
            <a:r>
              <a:rPr lang="ru-RU" sz="1400" dirty="0" err="1"/>
              <a:t>кВ</a:t>
            </a:r>
            <a:endParaRPr lang="ru-RU" sz="1400" dirty="0"/>
          </a:p>
        </p:txBody>
      </p:sp>
      <p:sp>
        <p:nvSpPr>
          <p:cNvPr id="183" name="Овал 182"/>
          <p:cNvSpPr/>
          <p:nvPr/>
        </p:nvSpPr>
        <p:spPr>
          <a:xfrm rot="5400000">
            <a:off x="5146781" y="4353266"/>
            <a:ext cx="369932" cy="3699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4" name="Прямая соединительная линия 183"/>
          <p:cNvCxnSpPr/>
          <p:nvPr/>
        </p:nvCxnSpPr>
        <p:spPr>
          <a:xfrm>
            <a:off x="4949106" y="4738623"/>
            <a:ext cx="725387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5591943" y="4752321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>
            <a:off x="5015880" y="4762411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6" name="Группа 195"/>
          <p:cNvGrpSpPr/>
          <p:nvPr/>
        </p:nvGrpSpPr>
        <p:grpSpPr>
          <a:xfrm>
            <a:off x="5427746" y="4898346"/>
            <a:ext cx="305508" cy="468784"/>
            <a:chOff x="5530140" y="4365104"/>
            <a:chExt cx="432048" cy="662952"/>
          </a:xfrm>
        </p:grpSpPr>
        <p:sp>
          <p:nvSpPr>
            <p:cNvPr id="197" name="Овал 196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Овал 197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9" name="Группа 198"/>
          <p:cNvGrpSpPr/>
          <p:nvPr/>
        </p:nvGrpSpPr>
        <p:grpSpPr>
          <a:xfrm>
            <a:off x="4884438" y="4894448"/>
            <a:ext cx="305508" cy="468784"/>
            <a:chOff x="5530140" y="4365104"/>
            <a:chExt cx="432048" cy="662952"/>
          </a:xfrm>
        </p:grpSpPr>
        <p:sp>
          <p:nvSpPr>
            <p:cNvPr id="200" name="Овал 199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Овал 200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02" name="Прямая соединительная линия 201"/>
          <p:cNvCxnSpPr/>
          <p:nvPr/>
        </p:nvCxnSpPr>
        <p:spPr>
          <a:xfrm flipV="1">
            <a:off x="4860642" y="5355780"/>
            <a:ext cx="39802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/>
          <p:cNvCxnSpPr/>
          <p:nvPr/>
        </p:nvCxnSpPr>
        <p:spPr>
          <a:xfrm flipV="1">
            <a:off x="5372135" y="5367798"/>
            <a:ext cx="39802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Прямая соединительная линия 204"/>
          <p:cNvCxnSpPr/>
          <p:nvPr/>
        </p:nvCxnSpPr>
        <p:spPr>
          <a:xfrm>
            <a:off x="4900306" y="5342273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единительная линия 205"/>
          <p:cNvCxnSpPr/>
          <p:nvPr/>
        </p:nvCxnSpPr>
        <p:spPr>
          <a:xfrm>
            <a:off x="5153945" y="5342273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Прямая соединительная линия 206"/>
          <p:cNvCxnSpPr/>
          <p:nvPr/>
        </p:nvCxnSpPr>
        <p:spPr>
          <a:xfrm>
            <a:off x="5485002" y="5380148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5701547" y="538642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4798073" y="2779195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ПС </a:t>
            </a:r>
          </a:p>
          <a:p>
            <a:pPr algn="ctr"/>
            <a:r>
              <a:rPr lang="ru-RU" sz="1400" dirty="0"/>
              <a:t>110/10кВ</a:t>
            </a:r>
          </a:p>
        </p:txBody>
      </p:sp>
      <p:sp>
        <p:nvSpPr>
          <p:cNvPr id="210" name="TextBox 209"/>
          <p:cNvSpPr txBox="1"/>
          <p:nvPr/>
        </p:nvSpPr>
        <p:spPr>
          <a:xfrm>
            <a:off x="4528451" y="3730192"/>
            <a:ext cx="1143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ПС </a:t>
            </a:r>
          </a:p>
          <a:p>
            <a:pPr algn="ctr"/>
            <a:r>
              <a:rPr lang="ru-RU" sz="1400" dirty="0"/>
              <a:t>110/35/10кВ</a:t>
            </a:r>
          </a:p>
        </p:txBody>
      </p:sp>
      <p:sp>
        <p:nvSpPr>
          <p:cNvPr id="211" name="TextBox 210"/>
          <p:cNvSpPr txBox="1"/>
          <p:nvPr/>
        </p:nvSpPr>
        <p:spPr>
          <a:xfrm>
            <a:off x="3728190" y="4993431"/>
            <a:ext cx="1048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ПС 35/10кВ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6097260" y="1423640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ТП 10/0,4кВ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7104112" y="2257127"/>
            <a:ext cx="854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ВЛ-0,4кВ</a:t>
            </a:r>
          </a:p>
        </p:txBody>
      </p:sp>
      <p:pic>
        <p:nvPicPr>
          <p:cNvPr id="214" name="Рисунок 213">
            <a:extLst>
              <a:ext uri="{FF2B5EF4-FFF2-40B4-BE49-F238E27FC236}">
                <a16:creationId xmlns="" xmlns:a16="http://schemas.microsoft.com/office/drawing/2014/main" id="{198C911F-1324-40F3-98B2-13BFF9368C3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652" y="3691619"/>
            <a:ext cx="542951" cy="542951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3848282" y="4401994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ВЛ-110кВ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5643338" y="2698322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ВЛ-10кВ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3934511" y="1940004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/>
              <a:t>ВЛ-110кВ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6" y="2934711"/>
            <a:ext cx="630020" cy="630020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2779476" y="1191133"/>
            <a:ext cx="5129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Электрические сети</a:t>
            </a:r>
          </a:p>
        </p:txBody>
      </p:sp>
    </p:spTree>
    <p:extLst>
      <p:ext uri="{BB962C8B-B14F-4D97-AF65-F5344CB8AC3E}">
        <p14:creationId xmlns:p14="http://schemas.microsoft.com/office/powerpoint/2010/main" val="2056165325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>ВНЕШНИЕ </a:t>
            </a:r>
            <a:b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ВЫЗОВЫ И ПРЕДПОСЫЛКИ </a:t>
            </a:r>
            <a:b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ЦИФРОВОЙ ТРАНСФОРМАЦИИ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507636528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0" name="Рисунок 29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58" y="2923805"/>
            <a:ext cx="915110" cy="865235"/>
          </a:xfrm>
          <a:prstGeom prst="rect">
            <a:avLst/>
          </a:prstGeom>
        </p:spPr>
      </p:pic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115216" y="70503"/>
            <a:ext cx="9624392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ВЧЕРА (КАК БЫЛО)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 rot="5400000">
            <a:off x="1655734" y="1320242"/>
            <a:ext cx="621926" cy="1944216"/>
            <a:chOff x="1015322" y="2467423"/>
            <a:chExt cx="294510" cy="920674"/>
          </a:xfrm>
        </p:grpSpPr>
        <p:pic>
          <p:nvPicPr>
            <p:cNvPr id="121" name="Рисунок 120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115" y="3015380"/>
              <a:ext cx="450924" cy="294510"/>
            </a:xfrm>
            <a:prstGeom prst="rect">
              <a:avLst/>
            </a:prstGeom>
          </p:spPr>
        </p:pic>
        <p:cxnSp>
          <p:nvCxnSpPr>
            <p:cNvPr id="122" name="Прямая соединительная линия 121"/>
            <p:cNvCxnSpPr>
              <a:stCxn id="121" idx="3"/>
            </p:cNvCxnSpPr>
            <p:nvPr/>
          </p:nvCxnSpPr>
          <p:spPr>
            <a:xfrm flipV="1">
              <a:off x="1162577" y="2467423"/>
              <a:ext cx="0" cy="46975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1015322" y="2937173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Энергосистема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Потребитель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Ожидания потребителя соответствуют возможностям энергосистемы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228" y="1666493"/>
            <a:ext cx="1929205" cy="1929205"/>
          </a:xfrm>
          <a:prstGeom prst="rect">
            <a:avLst/>
          </a:prstGeom>
        </p:spPr>
      </p:pic>
      <p:sp>
        <p:nvSpPr>
          <p:cNvPr id="152" name="Овал 151"/>
          <p:cNvSpPr/>
          <p:nvPr/>
        </p:nvSpPr>
        <p:spPr>
          <a:xfrm>
            <a:off x="1999078" y="2483500"/>
            <a:ext cx="646833" cy="9690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4" name="Рисунок 153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-654" r="12330"/>
          <a:stretch/>
        </p:blipFill>
        <p:spPr>
          <a:xfrm>
            <a:off x="2039634" y="2536496"/>
            <a:ext cx="565945" cy="772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Доступность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Эффективность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14060" y="1468967"/>
            <a:ext cx="887291" cy="58607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3775917" y="1350518"/>
            <a:ext cx="1069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Простые способы автоматизации и защиты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Энерговооруженность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/>
              <a:t>Энергозависимость</a:t>
            </a:r>
            <a:endParaRPr lang="ru-RU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Развитие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326" y="4412261"/>
            <a:ext cx="836020" cy="4709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302" y="4427842"/>
            <a:ext cx="666278" cy="666278"/>
          </a:xfrm>
          <a:prstGeom prst="rect">
            <a:avLst/>
          </a:prstGeom>
        </p:spPr>
      </p:pic>
      <p:sp>
        <p:nvSpPr>
          <p:cNvPr id="255" name="TextBox 254"/>
          <p:cNvSpPr txBox="1"/>
          <p:nvPr/>
        </p:nvSpPr>
        <p:spPr>
          <a:xfrm>
            <a:off x="1211702" y="5129026"/>
            <a:ext cx="1055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Оптимальные расходы на содержание и развитие сети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Стоимость электроэнергии</a:t>
            </a: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370" y="1281265"/>
            <a:ext cx="866098" cy="866098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/>
              <a:t>Требования к бесперебойности - для систем жизнеобеспечения и производств</a:t>
            </a:r>
          </a:p>
        </p:txBody>
      </p:sp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7949827" y="4425456"/>
            <a:ext cx="11705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Низкие темпы роста спроса на электроэнергию</a:t>
            </a:r>
          </a:p>
        </p:txBody>
      </p:sp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248297" y="2965960"/>
            <a:ext cx="12011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Низкая энерговооруженность</a:t>
            </a: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TextBox 258"/>
          <p:cNvSpPr txBox="1"/>
          <p:nvPr/>
        </p:nvSpPr>
        <p:spPr>
          <a:xfrm>
            <a:off x="9796070" y="5197344"/>
            <a:ext cx="11705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Оптимальный уровень цен и тарифов</a:t>
            </a:r>
          </a:p>
        </p:txBody>
      </p:sp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3840171" y="2791455"/>
            <a:ext cx="10696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Пропускная способность сети соответствует потреблению</a:t>
            </a:r>
          </a:p>
        </p:txBody>
      </p:sp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TextBox 253"/>
          <p:cNvSpPr txBox="1"/>
          <p:nvPr/>
        </p:nvSpPr>
        <p:spPr>
          <a:xfrm>
            <a:off x="3117034" y="4248907"/>
            <a:ext cx="10555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Оптимальные сроки подключения новых потребителей</a:t>
            </a:r>
          </a:p>
        </p:txBody>
      </p:sp>
      <p:sp>
        <p:nvSpPr>
          <p:cNvPr id="21" name="Стрелка вправо 2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Стрелка вправо 290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Стрелка вправо 291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Стрелка вправо 292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TextBox 293"/>
          <p:cNvSpPr txBox="1"/>
          <p:nvPr/>
        </p:nvSpPr>
        <p:spPr>
          <a:xfrm>
            <a:off x="452782" y="3377108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Возможности энергосистемы выстроены в соответствии с ожиданиями потребителя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6" b="67004"/>
          <a:stretch/>
        </p:blipFill>
        <p:spPr>
          <a:xfrm>
            <a:off x="6829756" y="2628074"/>
            <a:ext cx="529836" cy="539261"/>
          </a:xfrm>
          <a:prstGeom prst="rect">
            <a:avLst/>
          </a:prstGeom>
        </p:spPr>
      </p:pic>
      <p:pic>
        <p:nvPicPr>
          <p:cNvPr id="298" name="Рисунок 2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29863" r="72321" b="34889"/>
          <a:stretch/>
        </p:blipFill>
        <p:spPr>
          <a:xfrm>
            <a:off x="6868513" y="3188763"/>
            <a:ext cx="438808" cy="702093"/>
          </a:xfrm>
          <a:prstGeom prst="rect">
            <a:avLst/>
          </a:prstGeom>
        </p:spPr>
      </p:pic>
      <p:pic>
        <p:nvPicPr>
          <p:cNvPr id="299" name="Рисунок 29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430742" y="2896171"/>
            <a:ext cx="639377" cy="5480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ECEAEB"/>
              </a:clrFrom>
              <a:clrTo>
                <a:srgbClr val="ECEA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01" y="5267960"/>
            <a:ext cx="461737" cy="491572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ОЖИДАНИЯ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1321560806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12168" y="15012"/>
            <a:ext cx="9624392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СЕГОДНЯ (КАК ЕСТЬ)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Технический прогресс обуславливает завышенные ожидания потребителя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Доступность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Эффективность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Энерговооруженность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>
                <a:solidFill>
                  <a:prstClr val="black"/>
                </a:solidFill>
              </a:rPr>
              <a:t>Энергозависимость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Развитие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302" y="4427842"/>
            <a:ext cx="666278" cy="66627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896" y="4971363"/>
            <a:ext cx="762817" cy="938851"/>
          </a:xfrm>
          <a:prstGeom prst="rect">
            <a:avLst/>
          </a:prstGeom>
        </p:spPr>
      </p:pic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Стоимость электроэнергии</a:t>
            </a: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7302" y="514077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Требования к сдерживанию роста цен и тарифов</a:t>
            </a:r>
          </a:p>
        </p:txBody>
      </p:sp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90779" y="4321029"/>
            <a:ext cx="13199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rgbClr val="C00000"/>
                </a:solidFill>
              </a:rPr>
              <a:t>Требуются оптимальные технические решения</a:t>
            </a:r>
          </a:p>
        </p:txBody>
      </p:sp>
      <p:sp>
        <p:nvSpPr>
          <p:cNvPr id="21" name="Стрелка вправо 2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1" name="Стрелка вправо 290"/>
          <p:cNvSpPr/>
          <p:nvPr/>
        </p:nvSpPr>
        <p:spPr>
          <a:xfrm flipH="1">
            <a:off x="5734049" y="3133725"/>
            <a:ext cx="771525" cy="21409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2" name="Стрелка вправо 291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3" name="Стрелка вправо 292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68202" y="3429000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Возможности энергосистемы развиваются медленнее ожиданий потребителя</a:t>
            </a: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651" y="1510389"/>
            <a:ext cx="1409997" cy="2050905"/>
          </a:xfrm>
          <a:prstGeom prst="rect">
            <a:avLst/>
          </a:prstGeom>
        </p:spPr>
      </p:pic>
      <p:grpSp>
        <p:nvGrpSpPr>
          <p:cNvPr id="92" name="Группа 91"/>
          <p:cNvGrpSpPr/>
          <p:nvPr/>
        </p:nvGrpSpPr>
        <p:grpSpPr>
          <a:xfrm rot="5400000">
            <a:off x="1112095" y="1642337"/>
            <a:ext cx="1914509" cy="1801671"/>
            <a:chOff x="9611782" y="1260915"/>
            <a:chExt cx="1729086" cy="1561366"/>
          </a:xfrm>
        </p:grpSpPr>
        <p:pic>
          <p:nvPicPr>
            <p:cNvPr id="93" name="Рисунок 92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533575" y="2447366"/>
              <a:ext cx="450924" cy="294510"/>
            </a:xfrm>
            <a:prstGeom prst="rect">
              <a:avLst/>
            </a:prstGeom>
          </p:spPr>
        </p:pic>
        <p:cxnSp>
          <p:nvCxnSpPr>
            <p:cNvPr id="94" name="Прямая соединительная линия 93"/>
            <p:cNvCxnSpPr>
              <a:stCxn id="93" idx="3"/>
            </p:cNvCxnSpPr>
            <p:nvPr/>
          </p:nvCxnSpPr>
          <p:spPr>
            <a:xfrm rot="16200000" flipV="1">
              <a:off x="9294124" y="1904246"/>
              <a:ext cx="929825" cy="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>
              <a:off x="9616237" y="2369158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6" name="Рисунок 95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35966" y="2449564"/>
              <a:ext cx="450924" cy="294510"/>
            </a:xfrm>
            <a:prstGeom prst="rect">
              <a:avLst/>
            </a:prstGeom>
          </p:spPr>
        </p:pic>
        <p:cxnSp>
          <p:nvCxnSpPr>
            <p:cNvPr id="97" name="Прямая соединительная линия 96"/>
            <p:cNvCxnSpPr>
              <a:stCxn id="96" idx="3"/>
            </p:cNvCxnSpPr>
            <p:nvPr/>
          </p:nvCxnSpPr>
          <p:spPr>
            <a:xfrm flipV="1">
              <a:off x="10261428" y="1824040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10118628" y="237135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H="1">
              <a:off x="10114173" y="2026844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flipH="1">
              <a:off x="9747948" y="2026844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H="1">
              <a:off x="9906293" y="1937661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Рисунок 10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889944" y="1260915"/>
              <a:ext cx="450924" cy="294510"/>
            </a:xfrm>
            <a:prstGeom prst="rect">
              <a:avLst/>
            </a:prstGeom>
          </p:spPr>
        </p:pic>
        <p:cxnSp>
          <p:nvCxnSpPr>
            <p:cNvPr id="103" name="Прямая соединительная линия 102"/>
            <p:cNvCxnSpPr/>
            <p:nvPr/>
          </p:nvCxnSpPr>
          <p:spPr>
            <a:xfrm flipH="1" flipV="1">
              <a:off x="10878159" y="1275687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/>
            <p:cNvCxnSpPr/>
            <p:nvPr/>
          </p:nvCxnSpPr>
          <p:spPr>
            <a:xfrm flipH="1">
              <a:off x="10261428" y="1407711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>
              <a:off x="10139939" y="1665489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 flipV="1">
              <a:off x="10261428" y="1390345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>
              <a:off x="10663533" y="1407711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flipV="1">
              <a:off x="10447136" y="1260915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683052" y="2394394"/>
            <a:ext cx="941170" cy="1023929"/>
            <a:chOff x="1755060" y="2305118"/>
            <a:chExt cx="941170" cy="1023929"/>
          </a:xfrm>
        </p:grpSpPr>
        <p:sp>
          <p:nvSpPr>
            <p:cNvPr id="110" name="Овал 109"/>
            <p:cNvSpPr/>
            <p:nvPr/>
          </p:nvSpPr>
          <p:spPr>
            <a:xfrm>
              <a:off x="1809624" y="2305118"/>
              <a:ext cx="861745" cy="10239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" name="Рисунок 111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060" y="2390950"/>
              <a:ext cx="941170" cy="840465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63352" y="2425827"/>
            <a:ext cx="1410990" cy="1003173"/>
            <a:chOff x="335360" y="2336551"/>
            <a:chExt cx="1410990" cy="1003173"/>
          </a:xfrm>
        </p:grpSpPr>
        <p:sp>
          <p:nvSpPr>
            <p:cNvPr id="111" name="Овал 110"/>
            <p:cNvSpPr/>
            <p:nvPr/>
          </p:nvSpPr>
          <p:spPr>
            <a:xfrm>
              <a:off x="335360" y="2336551"/>
              <a:ext cx="1410990" cy="100317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6961" y="2586913"/>
              <a:ext cx="681322" cy="433379"/>
            </a:xfrm>
            <a:prstGeom prst="rect">
              <a:avLst/>
            </a:prstGeom>
          </p:spPr>
        </p:pic>
        <p:pic>
          <p:nvPicPr>
            <p:cNvPr id="114" name="Рисунок 113"/>
            <p:cNvPicPr>
              <a:picLocks noChangeAspect="1"/>
            </p:cNvPicPr>
            <p:nvPr/>
          </p:nvPicPr>
          <p:blipFill rotWithShape="1"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90" t="-654" r="12330"/>
            <a:stretch/>
          </p:blipFill>
          <p:spPr>
            <a:xfrm>
              <a:off x="471738" y="2411906"/>
              <a:ext cx="565945" cy="772089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324" y="1178934"/>
            <a:ext cx="376113" cy="3761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13" y="1571604"/>
            <a:ext cx="1027203" cy="684802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Повышенные требования к бесперебойности у всех потребителей</a:t>
            </a: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1" t="37402" r="7400" b="36162"/>
          <a:stretch/>
        </p:blipFill>
        <p:spPr>
          <a:xfrm>
            <a:off x="6985030" y="2703104"/>
            <a:ext cx="360040" cy="432048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3" t="-845" r="37887" b="65597"/>
          <a:stretch/>
        </p:blipFill>
        <p:spPr>
          <a:xfrm>
            <a:off x="6693195" y="3282798"/>
            <a:ext cx="459194" cy="612259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2760" r="75095" b="70803"/>
          <a:stretch/>
        </p:blipFill>
        <p:spPr>
          <a:xfrm>
            <a:off x="6557178" y="3036532"/>
            <a:ext cx="288032" cy="432048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536563" y="2698866"/>
            <a:ext cx="504056" cy="432048"/>
          </a:xfrm>
          <a:prstGeom prst="rect">
            <a:avLst/>
          </a:prstGeom>
        </p:spPr>
      </p:pic>
      <p:pic>
        <p:nvPicPr>
          <p:cNvPr id="128" name="Рисунок 12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1" r="69526"/>
          <a:stretch/>
        </p:blipFill>
        <p:spPr>
          <a:xfrm>
            <a:off x="6713937" y="3000275"/>
            <a:ext cx="529836" cy="446972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-1923" r="4207" b="66674"/>
          <a:stretch/>
        </p:blipFill>
        <p:spPr>
          <a:xfrm>
            <a:off x="7000374" y="3182731"/>
            <a:ext cx="432049" cy="576063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88" y="4287534"/>
            <a:ext cx="808863" cy="808863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1876" y="4520348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Рост спроса на электроэнергию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942285" y="1447159"/>
            <a:ext cx="36195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>
            <a:off x="5950069" y="2894506"/>
            <a:ext cx="354168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>
            <a:off x="5807210" y="4460899"/>
            <a:ext cx="62016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1" name="Прямоугольник 130"/>
          <p:cNvSpPr/>
          <p:nvPr/>
        </p:nvSpPr>
        <p:spPr>
          <a:xfrm>
            <a:off x="5807210" y="5346168"/>
            <a:ext cx="62016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3521886" y="2995205"/>
            <a:ext cx="5117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Риски неисполнения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1150024" y="5157192"/>
            <a:ext cx="1117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rgbClr val="C00000"/>
                </a:solidFill>
              </a:rPr>
              <a:t>Модернизация сети требует больших затрат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78" y="1399660"/>
            <a:ext cx="1172206" cy="782448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44107" y="1447159"/>
            <a:ext cx="11507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rgbClr val="C00000"/>
                </a:solidFill>
              </a:rPr>
              <a:t>Недостаточный уровень автоматизации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58" y="2923805"/>
            <a:ext cx="915110" cy="865235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50406" y="2719746"/>
            <a:ext cx="106966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srgbClr val="C00000"/>
                </a:solidFill>
              </a:rPr>
              <a:t>Пропускная способность сети не всегда позволяет поддерживать качество ЭЭ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Высокая энерговооруженность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Энергосистема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Потребитель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ОЖИДАНИЯ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1444208024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8328248" y="1111538"/>
            <a:ext cx="3744416" cy="2520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9336" y="1052626"/>
            <a:ext cx="3744416" cy="2520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ПУТИ РАЗВИТИЯ ЭНЕРГОСИСТЕМЫ. КАК ПОПАСТЬ В «ЗАВТРА»?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291" y="1124634"/>
            <a:ext cx="3951933" cy="205452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6851" y="1052626"/>
            <a:ext cx="259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Элементная надежность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048328" y="1135861"/>
            <a:ext cx="245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Системная надежность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8" y="1507582"/>
            <a:ext cx="1728192" cy="172819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563" y="1426195"/>
            <a:ext cx="2971048" cy="21467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28" y="1924971"/>
            <a:ext cx="1547545" cy="125418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795" y="1563209"/>
            <a:ext cx="843106" cy="62021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8424401" y="3750131"/>
            <a:ext cx="355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Надежность сети обеспечивается за счет совокупности элементов и умной системы управления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90618" y="3636002"/>
            <a:ext cx="355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Надежность сети обеспечивается за счет надежности отдельных элементов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9336" y="4932457"/>
            <a:ext cx="1186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Оптимальное соотношение затрат на повышение элементной и системной надежности – </a:t>
            </a:r>
          </a:p>
          <a:p>
            <a:pPr algn="ctr"/>
            <a:r>
              <a:rPr lang="ru-RU" sz="1600" b="1" dirty="0"/>
              <a:t>путь к повышению эффективности электрической сети.</a:t>
            </a:r>
          </a:p>
        </p:txBody>
      </p:sp>
    </p:spTree>
    <p:extLst>
      <p:ext uri="{BB962C8B-B14F-4D97-AF65-F5344CB8AC3E}">
        <p14:creationId xmlns:p14="http://schemas.microsoft.com/office/powerpoint/2010/main" val="990932207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2050020" y="55339"/>
            <a:ext cx="8694278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ЗАВТРА (КАК ДОЛЖНО БЫТЬ)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Технический прогресс обуславливает завышенные ожидания потребителя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Доступность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Эффективность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Энерговооруженность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>
                <a:solidFill>
                  <a:prstClr val="black"/>
                </a:solidFill>
              </a:rPr>
              <a:t>Энергозависимость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Развитие 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Стоимость электроэнергии</a:t>
            </a: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7302" y="514077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Требования к сдерживанию роста цен и тарифов</a:t>
            </a:r>
          </a:p>
        </p:txBody>
      </p:sp>
      <p:sp>
        <p:nvSpPr>
          <p:cNvPr id="294" name="TextBox 293"/>
          <p:cNvSpPr txBox="1"/>
          <p:nvPr/>
        </p:nvSpPr>
        <p:spPr>
          <a:xfrm>
            <a:off x="468202" y="3429000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Возможности энергосистемы развиваются в соответствии с ожиданиями потребителя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446859" y="2164178"/>
            <a:ext cx="941170" cy="1023929"/>
            <a:chOff x="1755060" y="2305118"/>
            <a:chExt cx="941170" cy="1023929"/>
          </a:xfrm>
        </p:grpSpPr>
        <p:sp>
          <p:nvSpPr>
            <p:cNvPr id="110" name="Овал 109"/>
            <p:cNvSpPr/>
            <p:nvPr/>
          </p:nvSpPr>
          <p:spPr>
            <a:xfrm>
              <a:off x="1809624" y="2305118"/>
              <a:ext cx="861745" cy="10239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12" name="Рисунок 111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060" y="2390950"/>
              <a:ext cx="941170" cy="840465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324" y="1178934"/>
            <a:ext cx="376113" cy="3761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13" y="1571604"/>
            <a:ext cx="1027203" cy="684802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Повышенные требования к бесперебойности у всех потребителей</a:t>
            </a: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1" t="37402" r="7400" b="36162"/>
          <a:stretch/>
        </p:blipFill>
        <p:spPr>
          <a:xfrm>
            <a:off x="6985030" y="2703104"/>
            <a:ext cx="360040" cy="432048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3" t="-845" r="37887" b="65597"/>
          <a:stretch/>
        </p:blipFill>
        <p:spPr>
          <a:xfrm>
            <a:off x="6693195" y="3282798"/>
            <a:ext cx="459194" cy="612259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2760" r="75095" b="70803"/>
          <a:stretch/>
        </p:blipFill>
        <p:spPr>
          <a:xfrm>
            <a:off x="6557178" y="3036532"/>
            <a:ext cx="288032" cy="432048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536563" y="2698866"/>
            <a:ext cx="504056" cy="432048"/>
          </a:xfrm>
          <a:prstGeom prst="rect">
            <a:avLst/>
          </a:prstGeom>
        </p:spPr>
      </p:pic>
      <p:pic>
        <p:nvPicPr>
          <p:cNvPr id="128" name="Рисунок 12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1" r="69526"/>
          <a:stretch/>
        </p:blipFill>
        <p:spPr>
          <a:xfrm>
            <a:off x="6713937" y="3000275"/>
            <a:ext cx="529836" cy="446972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-1923" r="4207" b="66674"/>
          <a:stretch/>
        </p:blipFill>
        <p:spPr>
          <a:xfrm>
            <a:off x="7000374" y="3182731"/>
            <a:ext cx="432049" cy="576063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88" y="4287534"/>
            <a:ext cx="808863" cy="808863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1876" y="4520348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Рост спроса на электроэнергию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33643" y="2062672"/>
            <a:ext cx="1869475" cy="1476148"/>
            <a:chOff x="9224234" y="1202963"/>
            <a:chExt cx="1977400" cy="1561366"/>
          </a:xfrm>
        </p:grpSpPr>
        <p:pic>
          <p:nvPicPr>
            <p:cNvPr id="117" name="Рисунок 11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5284" y="2389414"/>
              <a:ext cx="450924" cy="294510"/>
            </a:xfrm>
            <a:prstGeom prst="rect">
              <a:avLst/>
            </a:prstGeom>
          </p:spPr>
        </p:pic>
        <p:cxnSp>
          <p:nvCxnSpPr>
            <p:cNvPr id="118" name="Прямая соединительная линия 117"/>
            <p:cNvCxnSpPr>
              <a:stCxn id="117" idx="3"/>
            </p:cNvCxnSpPr>
            <p:nvPr/>
          </p:nvCxnSpPr>
          <p:spPr>
            <a:xfrm flipV="1">
              <a:off x="9600746" y="1497473"/>
              <a:ext cx="0" cy="813734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>
              <a:off x="9457946" y="231120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Рисунок 12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23" name="Прямая соединительная линия 122"/>
            <p:cNvCxnSpPr>
              <a:stCxn id="122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H="1">
              <a:off x="9955882" y="1968892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единительная линия 134"/>
            <p:cNvCxnSpPr/>
            <p:nvPr/>
          </p:nvCxnSpPr>
          <p:spPr>
            <a:xfrm flipH="1">
              <a:off x="9589657" y="1968892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Прямая соединительная линия 135"/>
            <p:cNvCxnSpPr/>
            <p:nvPr/>
          </p:nvCxnSpPr>
          <p:spPr>
            <a:xfrm flipH="1">
              <a:off x="9748002" y="1879709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7" name="Рисунок 13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38" name="Прямая соединительная линия 137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Рисунок 144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46" name="Прямая соединительная линия 145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2" name="Рисунок 15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188174" y="1418122"/>
              <a:ext cx="320988" cy="209645"/>
            </a:xfrm>
            <a:prstGeom prst="rect">
              <a:avLst/>
            </a:prstGeom>
          </p:spPr>
        </p:pic>
        <p:cxnSp>
          <p:nvCxnSpPr>
            <p:cNvPr id="153" name="Прямая соединительная линия 152"/>
            <p:cNvCxnSpPr/>
            <p:nvPr/>
          </p:nvCxnSpPr>
          <p:spPr>
            <a:xfrm rot="16200000" flipH="1" flipV="1">
              <a:off x="9340507" y="157396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flipV="1">
              <a:off x="9344213" y="1683441"/>
              <a:ext cx="0" cy="29432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flipH="1">
              <a:off x="9509434" y="1968892"/>
              <a:ext cx="8477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9328295" y="1968892"/>
              <a:ext cx="7427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 flipH="1">
              <a:off x="9396781" y="1913766"/>
              <a:ext cx="97126" cy="55126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"/>
          <p:cNvGrpSpPr/>
          <p:nvPr/>
        </p:nvGrpSpPr>
        <p:grpSpPr>
          <a:xfrm>
            <a:off x="237609" y="1489908"/>
            <a:ext cx="946314" cy="675952"/>
            <a:chOff x="10814408" y="438571"/>
            <a:chExt cx="1186248" cy="830189"/>
          </a:xfrm>
        </p:grpSpPr>
        <p:sp>
          <p:nvSpPr>
            <p:cNvPr id="158" name="Овал 157"/>
            <p:cNvSpPr/>
            <p:nvPr/>
          </p:nvSpPr>
          <p:spPr>
            <a:xfrm>
              <a:off x="10814408" y="438571"/>
              <a:ext cx="1186248" cy="83018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9" name="Рисунок 158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25785" y="535645"/>
              <a:ext cx="855289" cy="629178"/>
            </a:xfrm>
            <a:prstGeom prst="rect">
              <a:avLst/>
            </a:prstGeom>
          </p:spPr>
        </p:pic>
      </p:grpSp>
      <p:pic>
        <p:nvPicPr>
          <p:cNvPr id="160" name="Рисунок 1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399" y="1650616"/>
            <a:ext cx="1929205" cy="1929205"/>
          </a:xfrm>
          <a:prstGeom prst="rect">
            <a:avLst/>
          </a:prstGeom>
        </p:spPr>
      </p:pic>
      <p:sp>
        <p:nvSpPr>
          <p:cNvPr id="161" name="Стрелка вправо 16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Стрелка вправо 161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Стрелка вправо 162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Стрелка вправо 163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57" t="13391" r="27483" b="52961"/>
          <a:stretch/>
        </p:blipFill>
        <p:spPr>
          <a:xfrm>
            <a:off x="4771048" y="1385695"/>
            <a:ext cx="725669" cy="720081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44107" y="1447159"/>
            <a:ext cx="11507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Современные средства автоматизации</a:t>
            </a:r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41" y="4967309"/>
            <a:ext cx="1061306" cy="1105456"/>
          </a:xfrm>
          <a:prstGeom prst="rect">
            <a:avLst/>
          </a:prstGeom>
        </p:spPr>
      </p:pic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124449" y="5085184"/>
            <a:ext cx="11693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/>
              <a:t>Снижение затрат на содержание сети за счет умных систем управления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</a:rPr>
              <a:t>Высокая энерговооруженность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43003" r="14302" b="6599"/>
          <a:stretch/>
        </p:blipFill>
        <p:spPr>
          <a:xfrm>
            <a:off x="4603443" y="2828161"/>
            <a:ext cx="957778" cy="861057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01290" y="2852936"/>
            <a:ext cx="11425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/>
              <a:t>Автоматический мониторинг качества и быстрое реагирование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794" y="4268353"/>
            <a:ext cx="1178986" cy="948315"/>
          </a:xfrm>
          <a:prstGeom prst="rect">
            <a:avLst/>
          </a:prstGeom>
        </p:spPr>
      </p:pic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82356" y="4444174"/>
            <a:ext cx="131996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/>
              <a:t>Гибкая сеть – возможность развития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Энергосистема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Потребитель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ОЖИДАНИЯ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1901310864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>ВНУТРЕННИЕ</a:t>
            </a:r>
            <a:b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32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ВЫЗОВЫ И ПРЕДПОСЫЛКИ </a:t>
            </a:r>
            <a:b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ЦИФРОВОЙ ТРАНСФОРМАЦИИ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805249796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401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189757" y="752455"/>
            <a:ext cx="47525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Данные, которые были нужны для управления распределительной электрической сетью:</a:t>
            </a:r>
          </a:p>
          <a:p>
            <a:pPr algn="ctr"/>
            <a:endParaRPr lang="ru-RU" b="1" dirty="0">
              <a:solidFill>
                <a:prstClr val="black"/>
              </a:solidFill>
            </a:endParaRPr>
          </a:p>
          <a:p>
            <a:pPr algn="ctr"/>
            <a:endParaRPr lang="ru-RU" b="1" dirty="0">
              <a:solidFill>
                <a:prstClr val="black"/>
              </a:solidFill>
            </a:endParaRPr>
          </a:p>
          <a:p>
            <a:pPr algn="ctr"/>
            <a:endParaRPr lang="ru-RU" sz="1600" b="1" dirty="0">
              <a:solidFill>
                <a:prstClr val="black"/>
              </a:solidFill>
            </a:endParaRPr>
          </a:p>
          <a:p>
            <a:r>
              <a:rPr lang="ru-RU" sz="1600" b="1" dirty="0">
                <a:solidFill>
                  <a:prstClr val="black"/>
                </a:solidFill>
              </a:rPr>
              <a:t>Наличие/отсутствие напряжения;</a:t>
            </a:r>
          </a:p>
          <a:p>
            <a:endParaRPr lang="ru-RU" sz="1600" b="1" dirty="0">
              <a:solidFill>
                <a:prstClr val="black"/>
              </a:solidFill>
            </a:endParaRPr>
          </a:p>
          <a:p>
            <a:endParaRPr lang="ru-RU" sz="1600" b="1" dirty="0">
              <a:solidFill>
                <a:prstClr val="black"/>
              </a:solidFill>
            </a:endParaRPr>
          </a:p>
          <a:p>
            <a:r>
              <a:rPr lang="ru-RU" sz="1600" b="1" dirty="0">
                <a:solidFill>
                  <a:prstClr val="black"/>
                </a:solidFill>
              </a:rPr>
              <a:t>Нагрузка в сети;</a:t>
            </a:r>
          </a:p>
          <a:p>
            <a:endParaRPr lang="ru-RU" sz="1600" b="1" dirty="0">
              <a:solidFill>
                <a:prstClr val="black"/>
              </a:solidFill>
            </a:endParaRPr>
          </a:p>
          <a:p>
            <a:endParaRPr lang="ru-RU" sz="1600" b="1" dirty="0">
              <a:solidFill>
                <a:prstClr val="black"/>
              </a:solidFill>
            </a:endParaRPr>
          </a:p>
          <a:p>
            <a:r>
              <a:rPr lang="ru-RU" sz="1600" b="1" dirty="0">
                <a:solidFill>
                  <a:prstClr val="black"/>
                </a:solidFill>
              </a:rPr>
              <a:t>Положение коммутационных аппаратов.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63" y="1969781"/>
            <a:ext cx="1029494" cy="10294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0" y="2904522"/>
            <a:ext cx="908720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" t="23317" r="55400" b="14425"/>
          <a:stretch/>
        </p:blipFill>
        <p:spPr>
          <a:xfrm>
            <a:off x="186385" y="3789040"/>
            <a:ext cx="97725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80694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Edit>ELibForm</Edit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Электронный документ" ma:contentTypeID="0x01010000274CEFBCA449F0AEC13C9C0C364B5100E15A5CFE3A924B4AB1A3DC92F0DD81C0" ma:contentTypeVersion="" ma:contentTypeDescription="" ma:contentTypeScope="" ma:versionID="15177f590e69538ec9637fd508224bd9">
  <xsd:schema xmlns:xsd="http://www.w3.org/2001/XMLSchema" xmlns:xs="http://www.w3.org/2001/XMLSchema" xmlns:p="http://schemas.microsoft.com/office/2006/metadata/properties" xmlns:ns1="http://schemas.microsoft.com/sharepoint/v3" xmlns:ns2="aeb3e8e0-784a-4348-b8a9-74d788c4fa59" targetNamespace="http://schemas.microsoft.com/office/2006/metadata/properties" ma:root="true" ma:fieldsID="14014668084324cbcc68611e0fc62b66" ns1:_="" ns2:_="">
    <xsd:import namespace="http://schemas.microsoft.com/sharepoint/v3"/>
    <xsd:import namespace="aeb3e8e0-784a-4348-b8a9-74d788c4fa59"/>
    <xsd:element name="properties">
      <xsd:complexType>
        <xsd:sequence>
          <xsd:element name="documentManagement">
            <xsd:complexType>
              <xsd:all>
                <xsd:element ref="ns1:ELibraryBalanceEntity" minOccurs="0"/>
                <xsd:element ref="ns1:ELibraryCPU" minOccurs="0"/>
                <xsd:element ref="ns1:ELibraryBusiness" minOccurs="0"/>
                <xsd:element ref="ns2:TaxKeywordTaxHTField" minOccurs="0"/>
                <xsd:element ref="ns2:TaxCatchAll" minOccurs="0"/>
                <xsd:element ref="ns1:ELibraryDivi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LibraryBalanceEntity" ma:index="0" nillable="true" ma:displayName="Филиал" ma:list="1f3a9be0-27f2-4961-9ad3-88d918581790" ma:internalName="ELibraryBalanceEntity" ma:showField="Title" ma:web="244a0b34-bfca-4d87-980d-c47e5c7554f1">
      <xsd:simpleType>
        <xsd:restriction base="dms:Lookup"/>
      </xsd:simpleType>
    </xsd:element>
    <xsd:element name="ELibraryCPU" ma:index="1" nillable="true" ma:displayName="ЦПУ" ma:list="c4a1c8c4-cd4c-4942-95fb-86c3f02b7f5b" ma:internalName="ELibraryCPU" ma:showField="Title" ma:web="244a0b34-bfca-4d87-980d-c47e5c7554f1">
      <xsd:simpleType>
        <xsd:restriction base="dms:Lookup"/>
      </xsd:simpleType>
    </xsd:element>
    <xsd:element name="ELibraryBusiness" ma:index="2" nillable="true" ma:displayName="Бизнес-процессы" ma:list="5ac47761-5ba4-47e7-bc1c-995e86943e8d" ma:internalName="ELibraryBusiness" ma:showField="Title" ma:web="244a0b34-bfca-4d87-980d-c47e5c7554f1">
      <xsd:simpleType>
        <xsd:restriction base="dms:Lookup"/>
      </xsd:simpleType>
    </xsd:element>
    <xsd:element name="ELibraryDivision" ma:index="6" nillable="true" ma:displayName="Ответственное подразделение" ma:list="464feaf8-3557-4a5f-93fe-e4ba45007064" ma:internalName="ELibraryDivision" ma:showField="Title" ma:web="244a0b34-bfca-4d87-980d-c47e5c7554f1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b3e8e0-784a-4348-b8a9-74d788c4fa5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Корпоративные ключевые слова" ma:fieldId="{23f27201-bee3-471e-b2e7-b64fd8b7ca38}" ma:taxonomyMulti="true" ma:sspId="5b2237b7-93fa-4c59-b6c1-1f36bdf37a2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Столбец для захвата всех терминов таксономии" ma:hidden="true" ma:list="{b0678bf0-9cbf-44b1-b24d-f3fdef66ebb4}" ma:internalName="TaxCatchAll" ma:showField="CatchAllData" ma:web="aeb3e8e0-784a-4348-b8a9-74d788c4f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LibraryDivision xmlns="http://schemas.microsoft.com/sharepoint/v3" xsi:nil="true"/>
    <TaxKeywordTaxHTField xmlns="aeb3e8e0-784a-4348-b8a9-74d788c4fa59">
      <Terms xmlns="http://schemas.microsoft.com/office/infopath/2007/PartnerControls"/>
    </TaxKeywordTaxHTField>
    <TaxCatchAll xmlns="aeb3e8e0-784a-4348-b8a9-74d788c4fa59"/>
    <ELibraryBalanceEntity xmlns="http://schemas.microsoft.com/sharepoint/v3">1</ELibraryBalanceEntity>
    <ELibraryCPU xmlns="http://schemas.microsoft.com/sharepoint/v3" xsi:nil="true"/>
    <ELibraryBusines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9228F1C-35C1-4BF8-83A9-F8FB84FB9C33}"/>
</file>

<file path=customXml/itemProps2.xml><?xml version="1.0" encoding="utf-8"?>
<ds:datastoreItem xmlns:ds="http://schemas.openxmlformats.org/officeDocument/2006/customXml" ds:itemID="{37C5612F-9D9B-4933-B4BD-6D1FAE72B4A9}"/>
</file>

<file path=customXml/itemProps3.xml><?xml version="1.0" encoding="utf-8"?>
<ds:datastoreItem xmlns:ds="http://schemas.openxmlformats.org/officeDocument/2006/customXml" ds:itemID="{38B347EC-5E34-4B0E-A85F-6AD453A9A581}"/>
</file>

<file path=docProps/app.xml><?xml version="1.0" encoding="utf-8"?>
<Properties xmlns="http://schemas.openxmlformats.org/officeDocument/2006/extended-properties" xmlns:vt="http://schemas.openxmlformats.org/officeDocument/2006/docPropsVTypes">
  <TotalTime>18544</TotalTime>
  <Words>973</Words>
  <Application>Microsoft Office PowerPoint</Application>
  <PresentationFormat>Широкоэкранный</PresentationFormat>
  <Paragraphs>313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Arial,Bold</vt:lpstr>
      <vt:lpstr>Calibri</vt:lpstr>
      <vt:lpstr>Calibri Light</vt:lpstr>
      <vt:lpstr>Wingdings 2</vt:lpstr>
      <vt:lpstr>3_Тема Office</vt:lpstr>
      <vt:lpstr>HDOfficeLightV0</vt:lpstr>
      <vt:lpstr>Цифровая трансформация электросетевого комплекса: предпосылки и пути развития</vt:lpstr>
      <vt:lpstr>ЭНЕРГОСИСТЕМА – СЛОЖНЫЙ ОРГАНИЗМ</vt:lpstr>
      <vt:lpstr>ВНЕШНИЕ   ВЫЗОВЫ И ПРЕДПОСЫЛКИ   ЦИФРОВОЙ ТРАНСФОРМАЦИИ</vt:lpstr>
      <vt:lpstr>ЭНЕРГОСИСТЕМА ВЧЕРА (КАК БЫЛО)</vt:lpstr>
      <vt:lpstr>ЭНЕРГОСИСТЕМА СЕГОДНЯ (КАК ЕСТЬ)</vt:lpstr>
      <vt:lpstr>ПУТИ РАЗВИТИЯ ЭНЕРГОСИСТЕМЫ. КАК ПОПАСТЬ В «ЗАВТРА»?</vt:lpstr>
      <vt:lpstr>ЭНЕРГОСИСТЕМА ЗАВТРА (КАК ДОЛЖНО БЫТЬ)</vt:lpstr>
      <vt:lpstr>ВНУТРЕННИЕ  ВЫЗОВЫ И ПРЕДПОСЫЛКИ   ЦИФРОВОЙ ТРАНСФОРМАЦИИ</vt:lpstr>
      <vt:lpstr>«Цифровой след»</vt:lpstr>
      <vt:lpstr>«Цифровой след»</vt:lpstr>
      <vt:lpstr>«Цифровой след»</vt:lpstr>
      <vt:lpstr>ФРАГМЕНТАРНОСТЬ И РАЗРОЗНЕННОСТЬ ИНФОРМАЦИОННЫХ СИСТЕМ</vt:lpstr>
      <vt:lpstr>ОТКУДА СЛОВО «ЦИФРА»?</vt:lpstr>
      <vt:lpstr>ЭНЕРГОСИСТЕМА 2030 (К ЧЕМУ ИДЕМ…)</vt:lpstr>
      <vt:lpstr>АВТОМАТИЗАЦИЯ И ЦИФРОВИЗАЦИЯ: В ЧЕМ РАЗНИЦА? (пример – формирование годового отчета)</vt:lpstr>
      <vt:lpstr>ПРИМЕР ЦИФРОВИЗАЦИИ ИЗ ЖИЗНИ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asm</dc:creator>
  <cp:keywords/>
  <cp:lastModifiedBy>Ольшанская Ольга Владимировна</cp:lastModifiedBy>
  <cp:revision>1340</cp:revision>
  <cp:lastPrinted>2019-01-28T09:07:34Z</cp:lastPrinted>
  <dcterms:created xsi:type="dcterms:W3CDTF">2017-08-13T12:51:54Z</dcterms:created>
  <dcterms:modified xsi:type="dcterms:W3CDTF">2019-03-06T08:21:01Z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0x01010000274CEFBCA449F0AEC13C9C0C364B5100E15A5CFE3A924B4AB1A3DC92F0DD81C0</vt:lpwstr>
  </property>
  <property fmtid="{D5CDD505-2E9C-101B-9397-08002B2CF9AE}" pid="3" name="TaxKeyword">
    <vt:lpwstr/>
  </property>
</Properties>
</file>