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41.xml" ContentType="application/vnd.openxmlformats-officedocument.presentationml.slide+xml"/>
  <Override PartName="/ppt/slides/slide2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2.xml" ContentType="application/vnd.openxmlformats-officedocument.presentationml.slide+xml"/>
  <Override PartName="/ppt/slides/slide40.xml" ContentType="application/vnd.openxmlformats-officedocument.presentationml.slide+xml"/>
  <Override PartName="/ppt/slides/slide23.xml" ContentType="application/vnd.openxmlformats-officedocument.presentationml.slide+xml"/>
  <Override PartName="/ppt/slides/slide25.xml" ContentType="application/vnd.openxmlformats-officedocument.presentationml.slide+xml"/>
  <Override PartName="/ppt/slides/slide32.xml" ContentType="application/vnd.openxmlformats-officedocument.presentationml.slide+xml"/>
  <Override PartName="/ppt/slides/slide26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8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49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11.xml" ContentType="application/vnd.openxmlformats-officedocument.presentationml.slide+xml"/>
  <Override PartName="/ppt/slides/slide50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23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rawing2.xml" ContentType="application/vnd.ms-office.drawingml.diagramDrawing+xml"/>
  <Override PartName="/ppt/notesMasters/notesMaster1.xml" ContentType="application/vnd.openxmlformats-officedocument.presentationml.notesMaster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commentAuthors.xml" ContentType="application/vnd.openxmlformats-officedocument.presentationml.commentAuthors+xml"/>
  <Override PartName="/ppt/diagrams/drawing1.xml" ContentType="application/vnd.ms-office.drawingml.diagramDrawing+xml"/>
  <Override PartName="/ppt/diagrams/colors2.xml" ContentType="application/vnd.openxmlformats-officedocument.drawingml.diagramColors+xml"/>
  <Override PartName="/ppt/diagrams/colors1.xml" ContentType="application/vnd.openxmlformats-officedocument.drawingml.diagramColors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1.xml" ContentType="application/vnd.openxmlformats-officedocument.drawingml.diagramStyl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32" r:id="rId2"/>
  </p:sldMasterIdLst>
  <p:notesMasterIdLst>
    <p:notesMasterId r:id="rId61"/>
  </p:notesMasterIdLst>
  <p:sldIdLst>
    <p:sldId id="257" r:id="rId3"/>
    <p:sldId id="624" r:id="rId4"/>
    <p:sldId id="622" r:id="rId5"/>
    <p:sldId id="623" r:id="rId6"/>
    <p:sldId id="625" r:id="rId7"/>
    <p:sldId id="596" r:id="rId8"/>
    <p:sldId id="582" r:id="rId9"/>
    <p:sldId id="584" r:id="rId10"/>
    <p:sldId id="585" r:id="rId11"/>
    <p:sldId id="586" r:id="rId12"/>
    <p:sldId id="587" r:id="rId13"/>
    <p:sldId id="589" r:id="rId14"/>
    <p:sldId id="590" r:id="rId15"/>
    <p:sldId id="591" r:id="rId16"/>
    <p:sldId id="592" r:id="rId17"/>
    <p:sldId id="593" r:id="rId18"/>
    <p:sldId id="604" r:id="rId19"/>
    <p:sldId id="595" r:id="rId20"/>
    <p:sldId id="597" r:id="rId21"/>
    <p:sldId id="598" r:id="rId22"/>
    <p:sldId id="599" r:id="rId23"/>
    <p:sldId id="600" r:id="rId24"/>
    <p:sldId id="602" r:id="rId25"/>
    <p:sldId id="603" r:id="rId26"/>
    <p:sldId id="601" r:id="rId27"/>
    <p:sldId id="518" r:id="rId28"/>
    <p:sldId id="605" r:id="rId29"/>
    <p:sldId id="554" r:id="rId30"/>
    <p:sldId id="573" r:id="rId31"/>
    <p:sldId id="574" r:id="rId32"/>
    <p:sldId id="575" r:id="rId33"/>
    <p:sldId id="576" r:id="rId34"/>
    <p:sldId id="577" r:id="rId35"/>
    <p:sldId id="556" r:id="rId36"/>
    <p:sldId id="578" r:id="rId37"/>
    <p:sldId id="580" r:id="rId38"/>
    <p:sldId id="581" r:id="rId39"/>
    <p:sldId id="606" r:id="rId40"/>
    <p:sldId id="558" r:id="rId41"/>
    <p:sldId id="560" r:id="rId42"/>
    <p:sldId id="561" r:id="rId43"/>
    <p:sldId id="607" r:id="rId44"/>
    <p:sldId id="563" r:id="rId45"/>
    <p:sldId id="564" r:id="rId46"/>
    <p:sldId id="608" r:id="rId47"/>
    <p:sldId id="609" r:id="rId48"/>
    <p:sldId id="610" r:id="rId49"/>
    <p:sldId id="614" r:id="rId50"/>
    <p:sldId id="612" r:id="rId51"/>
    <p:sldId id="613" r:id="rId52"/>
    <p:sldId id="615" r:id="rId53"/>
    <p:sldId id="616" r:id="rId54"/>
    <p:sldId id="617" r:id="rId55"/>
    <p:sldId id="618" r:id="rId56"/>
    <p:sldId id="619" r:id="rId57"/>
    <p:sldId id="620" r:id="rId58"/>
    <p:sldId id="621" r:id="rId59"/>
    <p:sldId id="611" r:id="rId6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крюков Валерий Викторович" initials="МВ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FFFFFF"/>
    <a:srgbClr val="005E9C"/>
    <a:srgbClr val="F7F7F7"/>
    <a:srgbClr val="F2F2F2"/>
    <a:srgbClr val="3F78F7"/>
    <a:srgbClr val="2A69F6"/>
    <a:srgbClr val="8FCFFF"/>
    <a:srgbClr val="5B9B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6586" autoAdjust="0"/>
  </p:normalViewPr>
  <p:slideViewPr>
    <p:cSldViewPr>
      <p:cViewPr varScale="1">
        <p:scale>
          <a:sx n="114" d="100"/>
          <a:sy n="114" d="100"/>
        </p:scale>
        <p:origin x="264" y="96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presProps" Target="presProps.xml"/><Relationship Id="rId68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69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customXml" Target="../customXml/item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1CB12A-1466-4655-8B5C-1663D9F6284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B45910E-9D2C-4F34-BE00-746CDEBAC140}">
      <dgm:prSet phldrT="[Текст]"/>
      <dgm:spPr/>
      <dgm:t>
        <a:bodyPr/>
        <a:lstStyle/>
        <a:p>
          <a:r>
            <a:rPr lang="ru-RU" dirty="0" smtClean="0"/>
            <a:t>Производство электроэнергии</a:t>
          </a:r>
          <a:endParaRPr lang="ru-RU" dirty="0"/>
        </a:p>
      </dgm:t>
    </dgm:pt>
    <dgm:pt modelId="{8A2EFA7F-657F-438A-93D3-D9D36F72A9DF}" type="parTrans" cxnId="{38556B28-1313-463C-8DE8-53ACA3837F6C}">
      <dgm:prSet/>
      <dgm:spPr/>
      <dgm:t>
        <a:bodyPr/>
        <a:lstStyle/>
        <a:p>
          <a:endParaRPr lang="ru-RU"/>
        </a:p>
      </dgm:t>
    </dgm:pt>
    <dgm:pt modelId="{75BA79A4-8ECB-4319-BA85-3E6DD2F971C0}" type="sibTrans" cxnId="{38556B28-1313-463C-8DE8-53ACA3837F6C}">
      <dgm:prSet/>
      <dgm:spPr/>
      <dgm:t>
        <a:bodyPr/>
        <a:lstStyle/>
        <a:p>
          <a:endParaRPr lang="ru-RU"/>
        </a:p>
      </dgm:t>
    </dgm:pt>
    <dgm:pt modelId="{C10F7EE3-E132-455D-8CD5-0C001BD287DC}">
      <dgm:prSet phldrT="[Текст]"/>
      <dgm:spPr/>
      <dgm:t>
        <a:bodyPr/>
        <a:lstStyle/>
        <a:p>
          <a:r>
            <a:rPr lang="ru-RU" dirty="0" smtClean="0"/>
            <a:t>Распределительные электрические сети 110 </a:t>
          </a:r>
          <a:r>
            <a:rPr lang="ru-RU" dirty="0" err="1" smtClean="0"/>
            <a:t>кВ</a:t>
          </a:r>
          <a:r>
            <a:rPr lang="ru-RU" dirty="0" smtClean="0"/>
            <a:t> и ниже </a:t>
          </a:r>
          <a:endParaRPr lang="ru-RU" dirty="0"/>
        </a:p>
      </dgm:t>
    </dgm:pt>
    <dgm:pt modelId="{7CBC299D-3E51-498F-A1ED-7993BE733B83}" type="parTrans" cxnId="{2996FBD7-4D42-4AB1-A669-6A175EFECD37}">
      <dgm:prSet/>
      <dgm:spPr/>
      <dgm:t>
        <a:bodyPr/>
        <a:lstStyle/>
        <a:p>
          <a:endParaRPr lang="ru-RU"/>
        </a:p>
      </dgm:t>
    </dgm:pt>
    <dgm:pt modelId="{8053A9A8-8F5E-48E1-BB5C-144E01ACF5F8}" type="sibTrans" cxnId="{2996FBD7-4D42-4AB1-A669-6A175EFECD37}">
      <dgm:prSet/>
      <dgm:spPr/>
      <dgm:t>
        <a:bodyPr/>
        <a:lstStyle/>
        <a:p>
          <a:endParaRPr lang="ru-RU"/>
        </a:p>
      </dgm:t>
    </dgm:pt>
    <dgm:pt modelId="{8B8B7E33-FDDC-4AD2-93F5-2845A8C162AD}">
      <dgm:prSet phldrT="[Текст]"/>
      <dgm:spPr/>
      <dgm:t>
        <a:bodyPr/>
        <a:lstStyle/>
        <a:p>
          <a:r>
            <a:rPr lang="ru-RU" dirty="0" smtClean="0"/>
            <a:t>Потребители электроэнергии</a:t>
          </a:r>
          <a:endParaRPr lang="ru-RU" dirty="0"/>
        </a:p>
      </dgm:t>
    </dgm:pt>
    <dgm:pt modelId="{FF170208-8B60-4AEF-93D9-CBE68531906A}" type="parTrans" cxnId="{40111B37-5904-42ED-9AD5-F3910F1DA080}">
      <dgm:prSet/>
      <dgm:spPr/>
      <dgm:t>
        <a:bodyPr/>
        <a:lstStyle/>
        <a:p>
          <a:endParaRPr lang="ru-RU"/>
        </a:p>
      </dgm:t>
    </dgm:pt>
    <dgm:pt modelId="{F22AF712-66C5-4BE0-A3CD-5A01BDD23B19}" type="sibTrans" cxnId="{40111B37-5904-42ED-9AD5-F3910F1DA080}">
      <dgm:prSet/>
      <dgm:spPr/>
      <dgm:t>
        <a:bodyPr/>
        <a:lstStyle/>
        <a:p>
          <a:endParaRPr lang="ru-RU"/>
        </a:p>
      </dgm:t>
    </dgm:pt>
    <dgm:pt modelId="{6312CE14-96B5-43EB-B976-331070D0BE33}">
      <dgm:prSet phldrT="[Текст]"/>
      <dgm:spPr/>
      <dgm:t>
        <a:bodyPr/>
        <a:lstStyle/>
        <a:p>
          <a:r>
            <a:rPr lang="ru-RU" dirty="0" smtClean="0"/>
            <a:t>Магистральные электрические сети 110 </a:t>
          </a:r>
          <a:r>
            <a:rPr lang="ru-RU" dirty="0" err="1" smtClean="0"/>
            <a:t>кВ</a:t>
          </a:r>
          <a:r>
            <a:rPr lang="ru-RU" dirty="0" smtClean="0"/>
            <a:t> и выше</a:t>
          </a:r>
          <a:endParaRPr lang="ru-RU" dirty="0"/>
        </a:p>
      </dgm:t>
    </dgm:pt>
    <dgm:pt modelId="{CD77656A-13D0-41EC-855D-E0C539A4A5E4}" type="parTrans" cxnId="{A15824FD-4169-4A53-BB08-EB2341DB6BAC}">
      <dgm:prSet/>
      <dgm:spPr/>
      <dgm:t>
        <a:bodyPr/>
        <a:lstStyle/>
        <a:p>
          <a:endParaRPr lang="ru-RU"/>
        </a:p>
      </dgm:t>
    </dgm:pt>
    <dgm:pt modelId="{6A0F6A8A-B558-468D-8CCD-BE38D65CEE7B}" type="sibTrans" cxnId="{A15824FD-4169-4A53-BB08-EB2341DB6BAC}">
      <dgm:prSet/>
      <dgm:spPr/>
      <dgm:t>
        <a:bodyPr/>
        <a:lstStyle/>
        <a:p>
          <a:endParaRPr lang="ru-RU"/>
        </a:p>
      </dgm:t>
    </dgm:pt>
    <dgm:pt modelId="{2AF93CCC-E234-4540-999B-E20043357F7F}" type="pres">
      <dgm:prSet presAssocID="{BD1CB12A-1466-4655-8B5C-1663D9F62848}" presName="Name0" presStyleCnt="0">
        <dgm:presLayoutVars>
          <dgm:dir/>
          <dgm:animLvl val="lvl"/>
          <dgm:resizeHandles val="exact"/>
        </dgm:presLayoutVars>
      </dgm:prSet>
      <dgm:spPr/>
    </dgm:pt>
    <dgm:pt modelId="{9F88D842-FC6B-4B9E-A077-9DEBACF7969C}" type="pres">
      <dgm:prSet presAssocID="{CB45910E-9D2C-4F34-BE00-746CDEBAC14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E768C-6A05-4DCE-8AFE-A09FC5C86112}" type="pres">
      <dgm:prSet presAssocID="{75BA79A4-8ECB-4319-BA85-3E6DD2F971C0}" presName="parTxOnlySpace" presStyleCnt="0"/>
      <dgm:spPr/>
    </dgm:pt>
    <dgm:pt modelId="{1660E55D-7BFB-4388-9C12-73B8AE1B61B5}" type="pres">
      <dgm:prSet presAssocID="{6312CE14-96B5-43EB-B976-331070D0BE33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8C66C-BB53-4FD9-A149-B7626E19808F}" type="pres">
      <dgm:prSet presAssocID="{6A0F6A8A-B558-468D-8CCD-BE38D65CEE7B}" presName="parTxOnlySpace" presStyleCnt="0"/>
      <dgm:spPr/>
    </dgm:pt>
    <dgm:pt modelId="{E80A8ABD-35DC-45C1-BB93-09DCC79B16AE}" type="pres">
      <dgm:prSet presAssocID="{C10F7EE3-E132-455D-8CD5-0C001BD287DC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6F110-469E-42A2-9E0B-BF0F7017FDD5}" type="pres">
      <dgm:prSet presAssocID="{8053A9A8-8F5E-48E1-BB5C-144E01ACF5F8}" presName="parTxOnlySpace" presStyleCnt="0"/>
      <dgm:spPr/>
    </dgm:pt>
    <dgm:pt modelId="{793D1BE0-C55C-4171-9F40-2F1B3F26848D}" type="pres">
      <dgm:prSet presAssocID="{8B8B7E33-FDDC-4AD2-93F5-2845A8C162AD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111B37-5904-42ED-9AD5-F3910F1DA080}" srcId="{BD1CB12A-1466-4655-8B5C-1663D9F62848}" destId="{8B8B7E33-FDDC-4AD2-93F5-2845A8C162AD}" srcOrd="3" destOrd="0" parTransId="{FF170208-8B60-4AEF-93D9-CBE68531906A}" sibTransId="{F22AF712-66C5-4BE0-A3CD-5A01BDD23B19}"/>
    <dgm:cxn modelId="{2129CCB3-6D1F-4E7C-BAE9-C38FBCAB1455}" type="presOf" srcId="{6312CE14-96B5-43EB-B976-331070D0BE33}" destId="{1660E55D-7BFB-4388-9C12-73B8AE1B61B5}" srcOrd="0" destOrd="0" presId="urn:microsoft.com/office/officeart/2005/8/layout/chevron1"/>
    <dgm:cxn modelId="{4018A2B5-53FC-424B-A9C6-AABEEA8EB8CB}" type="presOf" srcId="{C10F7EE3-E132-455D-8CD5-0C001BD287DC}" destId="{E80A8ABD-35DC-45C1-BB93-09DCC79B16AE}" srcOrd="0" destOrd="0" presId="urn:microsoft.com/office/officeart/2005/8/layout/chevron1"/>
    <dgm:cxn modelId="{93FB557D-D21C-4799-B47E-F8C9F1A48B08}" type="presOf" srcId="{BD1CB12A-1466-4655-8B5C-1663D9F62848}" destId="{2AF93CCC-E234-4540-999B-E20043357F7F}" srcOrd="0" destOrd="0" presId="urn:microsoft.com/office/officeart/2005/8/layout/chevron1"/>
    <dgm:cxn modelId="{A15824FD-4169-4A53-BB08-EB2341DB6BAC}" srcId="{BD1CB12A-1466-4655-8B5C-1663D9F62848}" destId="{6312CE14-96B5-43EB-B976-331070D0BE33}" srcOrd="1" destOrd="0" parTransId="{CD77656A-13D0-41EC-855D-E0C539A4A5E4}" sibTransId="{6A0F6A8A-B558-468D-8CCD-BE38D65CEE7B}"/>
    <dgm:cxn modelId="{2996FBD7-4D42-4AB1-A669-6A175EFECD37}" srcId="{BD1CB12A-1466-4655-8B5C-1663D9F62848}" destId="{C10F7EE3-E132-455D-8CD5-0C001BD287DC}" srcOrd="2" destOrd="0" parTransId="{7CBC299D-3E51-498F-A1ED-7993BE733B83}" sibTransId="{8053A9A8-8F5E-48E1-BB5C-144E01ACF5F8}"/>
    <dgm:cxn modelId="{9805C99A-FBCA-42EA-B5A5-A23042CB7D73}" type="presOf" srcId="{8B8B7E33-FDDC-4AD2-93F5-2845A8C162AD}" destId="{793D1BE0-C55C-4171-9F40-2F1B3F26848D}" srcOrd="0" destOrd="0" presId="urn:microsoft.com/office/officeart/2005/8/layout/chevron1"/>
    <dgm:cxn modelId="{32D8EF44-2FD6-4154-89E4-932363F33D8C}" type="presOf" srcId="{CB45910E-9D2C-4F34-BE00-746CDEBAC140}" destId="{9F88D842-FC6B-4B9E-A077-9DEBACF7969C}" srcOrd="0" destOrd="0" presId="urn:microsoft.com/office/officeart/2005/8/layout/chevron1"/>
    <dgm:cxn modelId="{38556B28-1313-463C-8DE8-53ACA3837F6C}" srcId="{BD1CB12A-1466-4655-8B5C-1663D9F62848}" destId="{CB45910E-9D2C-4F34-BE00-746CDEBAC140}" srcOrd="0" destOrd="0" parTransId="{8A2EFA7F-657F-438A-93D3-D9D36F72A9DF}" sibTransId="{75BA79A4-8ECB-4319-BA85-3E6DD2F971C0}"/>
    <dgm:cxn modelId="{A6A628BC-D0A8-4FDA-B444-C4CC09B0FC9F}" type="presParOf" srcId="{2AF93CCC-E234-4540-999B-E20043357F7F}" destId="{9F88D842-FC6B-4B9E-A077-9DEBACF7969C}" srcOrd="0" destOrd="0" presId="urn:microsoft.com/office/officeart/2005/8/layout/chevron1"/>
    <dgm:cxn modelId="{2DA1EAF9-5BCF-4603-94AC-3E3C3B32544D}" type="presParOf" srcId="{2AF93CCC-E234-4540-999B-E20043357F7F}" destId="{F1BE768C-6A05-4DCE-8AFE-A09FC5C86112}" srcOrd="1" destOrd="0" presId="urn:microsoft.com/office/officeart/2005/8/layout/chevron1"/>
    <dgm:cxn modelId="{C1BA120B-941B-469C-B7EC-41CB8889153F}" type="presParOf" srcId="{2AF93CCC-E234-4540-999B-E20043357F7F}" destId="{1660E55D-7BFB-4388-9C12-73B8AE1B61B5}" srcOrd="2" destOrd="0" presId="urn:microsoft.com/office/officeart/2005/8/layout/chevron1"/>
    <dgm:cxn modelId="{664C6DFD-1C94-4B75-AE8C-EEE5821902A5}" type="presParOf" srcId="{2AF93CCC-E234-4540-999B-E20043357F7F}" destId="{1D38C66C-BB53-4FD9-A149-B7626E19808F}" srcOrd="3" destOrd="0" presId="urn:microsoft.com/office/officeart/2005/8/layout/chevron1"/>
    <dgm:cxn modelId="{77B735E9-BA19-472B-B2FB-70941AED22EE}" type="presParOf" srcId="{2AF93CCC-E234-4540-999B-E20043357F7F}" destId="{E80A8ABD-35DC-45C1-BB93-09DCC79B16AE}" srcOrd="4" destOrd="0" presId="urn:microsoft.com/office/officeart/2005/8/layout/chevron1"/>
    <dgm:cxn modelId="{F2EC94F5-AA5C-4985-A792-7AF7B6DDC0EE}" type="presParOf" srcId="{2AF93CCC-E234-4540-999B-E20043357F7F}" destId="{7896F110-469E-42A2-9E0B-BF0F7017FDD5}" srcOrd="5" destOrd="0" presId="urn:microsoft.com/office/officeart/2005/8/layout/chevron1"/>
    <dgm:cxn modelId="{E2A4225D-7BE4-4CF5-91EF-BD990A1A8E59}" type="presParOf" srcId="{2AF93CCC-E234-4540-999B-E20043357F7F}" destId="{793D1BE0-C55C-4171-9F40-2F1B3F26848D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0FE9CD-5D98-4193-B42B-6F48E12493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D8429A-B000-4F68-BB0A-4120A13344E7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Мощность </a:t>
          </a:r>
          <a:r>
            <a:rPr lang="ru-RU" sz="1600" b="1" i="1" dirty="0" smtClean="0">
              <a:solidFill>
                <a:schemeClr val="tx1"/>
              </a:solidFill>
            </a:rPr>
            <a:t>(высокая)</a:t>
          </a:r>
          <a:r>
            <a:rPr lang="ru-RU" sz="1600" b="1" dirty="0" smtClean="0">
              <a:solidFill>
                <a:schemeClr val="tx1"/>
              </a:solidFill>
            </a:rPr>
            <a:t> </a:t>
          </a:r>
        </a:p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Время разряда</a:t>
          </a:r>
          <a:r>
            <a:rPr lang="ru-RU" sz="1600" b="1" i="1" dirty="0" smtClean="0">
              <a:solidFill>
                <a:schemeClr val="tx1"/>
              </a:solidFill>
            </a:rPr>
            <a:t> (высокое)</a:t>
          </a:r>
          <a:endParaRPr lang="ru-RU" sz="1600" b="1" dirty="0">
            <a:solidFill>
              <a:schemeClr val="tx1"/>
            </a:solidFill>
          </a:endParaRPr>
        </a:p>
      </dgm:t>
    </dgm:pt>
    <dgm:pt modelId="{EB220497-4E5E-4617-BFF0-A25C58F55716}" type="parTrans" cxnId="{F8801423-F1C6-4837-80DD-73DE9741A065}">
      <dgm:prSet/>
      <dgm:spPr/>
      <dgm:t>
        <a:bodyPr/>
        <a:lstStyle/>
        <a:p>
          <a:endParaRPr lang="ru-RU"/>
        </a:p>
      </dgm:t>
    </dgm:pt>
    <dgm:pt modelId="{D05D2F72-99FD-4D30-9259-0B8837219928}" type="sibTrans" cxnId="{F8801423-F1C6-4837-80DD-73DE9741A065}">
      <dgm:prSet/>
      <dgm:spPr/>
      <dgm:t>
        <a:bodyPr/>
        <a:lstStyle/>
        <a:p>
          <a:endParaRPr lang="ru-RU"/>
        </a:p>
      </dgm:t>
    </dgm:pt>
    <dgm:pt modelId="{0A15310A-BCFA-479C-A946-E04076817E15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Гидроаккумулирующие электростанции (ГАЭС);</a:t>
          </a:r>
          <a:endParaRPr lang="ru-RU" dirty="0"/>
        </a:p>
      </dgm:t>
    </dgm:pt>
    <dgm:pt modelId="{5C8BA0E2-2C29-4F0B-A9FF-82B2C22A5268}" type="parTrans" cxnId="{50A472B6-8C8B-459F-993C-A7DF27B0DD55}">
      <dgm:prSet/>
      <dgm:spPr/>
      <dgm:t>
        <a:bodyPr/>
        <a:lstStyle/>
        <a:p>
          <a:endParaRPr lang="ru-RU"/>
        </a:p>
      </dgm:t>
    </dgm:pt>
    <dgm:pt modelId="{D48ACCCE-562E-40CC-9840-F75D0ABABFFE}" type="sibTrans" cxnId="{50A472B6-8C8B-459F-993C-A7DF27B0DD55}">
      <dgm:prSet/>
      <dgm:spPr/>
      <dgm:t>
        <a:bodyPr/>
        <a:lstStyle/>
        <a:p>
          <a:endParaRPr lang="ru-RU"/>
        </a:p>
      </dgm:t>
    </dgm:pt>
    <dgm:pt modelId="{D9DC14CC-BEDF-4EFF-A60F-B342F65E61CE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Мощность </a:t>
          </a:r>
          <a:r>
            <a:rPr lang="ru-RU" sz="1600" b="1" i="1" dirty="0" smtClean="0">
              <a:solidFill>
                <a:schemeClr val="tx1"/>
              </a:solidFill>
            </a:rPr>
            <a:t>(высокая)</a:t>
          </a:r>
          <a:r>
            <a:rPr lang="ru-RU" sz="1600" b="1" dirty="0" smtClean="0">
              <a:solidFill>
                <a:schemeClr val="tx1"/>
              </a:solidFill>
            </a:rPr>
            <a:t> </a:t>
          </a:r>
        </a:p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Время разряда</a:t>
          </a:r>
          <a:r>
            <a:rPr lang="ru-RU" sz="1600" b="1" i="1" dirty="0" smtClean="0">
              <a:solidFill>
                <a:schemeClr val="tx1"/>
              </a:solidFill>
            </a:rPr>
            <a:t> (низкое)</a:t>
          </a:r>
          <a:endParaRPr lang="ru-RU" sz="1600" b="1" dirty="0">
            <a:solidFill>
              <a:schemeClr val="tx1"/>
            </a:solidFill>
          </a:endParaRPr>
        </a:p>
      </dgm:t>
    </dgm:pt>
    <dgm:pt modelId="{B37B9D67-EDC3-4420-B4B2-355D29E7E806}" type="parTrans" cxnId="{67008142-E29A-4EA5-AA1D-818F32329D2F}">
      <dgm:prSet/>
      <dgm:spPr/>
      <dgm:t>
        <a:bodyPr/>
        <a:lstStyle/>
        <a:p>
          <a:endParaRPr lang="ru-RU"/>
        </a:p>
      </dgm:t>
    </dgm:pt>
    <dgm:pt modelId="{0A859AF7-8D06-4647-AD36-39E1DBC275A6}" type="sibTrans" cxnId="{67008142-E29A-4EA5-AA1D-818F32329D2F}">
      <dgm:prSet/>
      <dgm:spPr/>
      <dgm:t>
        <a:bodyPr/>
        <a:lstStyle/>
        <a:p>
          <a:endParaRPr lang="ru-RU"/>
        </a:p>
      </dgm:t>
    </dgm:pt>
    <dgm:pt modelId="{3A3F4855-B2EE-4C5B-98F6-1FCD5091BD02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err="1" smtClean="0"/>
            <a:t>Суперконденсаторы</a:t>
          </a:r>
          <a:r>
            <a:rPr lang="ru-RU" dirty="0" smtClean="0"/>
            <a:t>;</a:t>
          </a:r>
          <a:endParaRPr lang="ru-RU" dirty="0"/>
        </a:p>
      </dgm:t>
    </dgm:pt>
    <dgm:pt modelId="{3CB2EC99-7F32-4A94-A321-FDE14EE1FA3D}" type="parTrans" cxnId="{195F7446-27D5-48D4-B7D0-EFFAB85425C3}">
      <dgm:prSet/>
      <dgm:spPr/>
      <dgm:t>
        <a:bodyPr/>
        <a:lstStyle/>
        <a:p>
          <a:endParaRPr lang="ru-RU"/>
        </a:p>
      </dgm:t>
    </dgm:pt>
    <dgm:pt modelId="{1731AB55-CBE1-4B4F-B563-1EA8507D0532}" type="sibTrans" cxnId="{195F7446-27D5-48D4-B7D0-EFFAB85425C3}">
      <dgm:prSet/>
      <dgm:spPr/>
      <dgm:t>
        <a:bodyPr/>
        <a:lstStyle/>
        <a:p>
          <a:endParaRPr lang="ru-RU"/>
        </a:p>
      </dgm:t>
    </dgm:pt>
    <dgm:pt modelId="{2D0EF79D-C446-4707-B35F-D2C419C9C81D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Мощность </a:t>
          </a:r>
          <a:r>
            <a:rPr lang="ru-RU" sz="1600" b="1" i="1" dirty="0" smtClean="0">
              <a:solidFill>
                <a:schemeClr val="tx1"/>
              </a:solidFill>
            </a:rPr>
            <a:t>(низкая)</a:t>
          </a:r>
          <a:r>
            <a:rPr lang="ru-RU" sz="1600" b="1" dirty="0" smtClean="0">
              <a:solidFill>
                <a:schemeClr val="tx1"/>
              </a:solidFill>
            </a:rPr>
            <a:t> </a:t>
          </a:r>
        </a:p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Время разряда</a:t>
          </a:r>
          <a:r>
            <a:rPr lang="ru-RU" sz="1600" b="1" i="1" dirty="0" smtClean="0">
              <a:solidFill>
                <a:schemeClr val="tx1"/>
              </a:solidFill>
            </a:rPr>
            <a:t> (высокое)</a:t>
          </a:r>
          <a:endParaRPr lang="ru-RU" sz="1600" b="1" dirty="0">
            <a:solidFill>
              <a:schemeClr val="tx1"/>
            </a:solidFill>
          </a:endParaRPr>
        </a:p>
      </dgm:t>
    </dgm:pt>
    <dgm:pt modelId="{0DC71CA3-6E30-4C96-B419-244DE134BE3A}" type="parTrans" cxnId="{833E370E-01DC-4A17-BE1D-1F48E14C975D}">
      <dgm:prSet/>
      <dgm:spPr/>
      <dgm:t>
        <a:bodyPr/>
        <a:lstStyle/>
        <a:p>
          <a:endParaRPr lang="ru-RU"/>
        </a:p>
      </dgm:t>
    </dgm:pt>
    <dgm:pt modelId="{D4917D45-8F42-4432-804A-5746F14F4B88}" type="sibTrans" cxnId="{833E370E-01DC-4A17-BE1D-1F48E14C975D}">
      <dgm:prSet/>
      <dgm:spPr/>
      <dgm:t>
        <a:bodyPr/>
        <a:lstStyle/>
        <a:p>
          <a:endParaRPr lang="ru-RU"/>
        </a:p>
      </dgm:t>
    </dgm:pt>
    <dgm:pt modelId="{ECCCE52F-1BD9-4471-8B53-B57DE32800DC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Литий-ионные аккумуляторные батареи.</a:t>
          </a:r>
          <a:endParaRPr lang="ru-RU" dirty="0"/>
        </a:p>
      </dgm:t>
    </dgm:pt>
    <dgm:pt modelId="{F399DBAD-63D9-4C8F-8DF5-DDE6D1BCB4E8}" type="parTrans" cxnId="{6DA95DA4-26D7-427A-B21A-659EF23B1D2C}">
      <dgm:prSet/>
      <dgm:spPr/>
      <dgm:t>
        <a:bodyPr/>
        <a:lstStyle/>
        <a:p>
          <a:endParaRPr lang="ru-RU"/>
        </a:p>
      </dgm:t>
    </dgm:pt>
    <dgm:pt modelId="{F98F8DBE-DFBB-4C6E-A484-45D160974AFF}" type="sibTrans" cxnId="{6DA95DA4-26D7-427A-B21A-659EF23B1D2C}">
      <dgm:prSet/>
      <dgm:spPr/>
      <dgm:t>
        <a:bodyPr/>
        <a:lstStyle/>
        <a:p>
          <a:endParaRPr lang="ru-RU"/>
        </a:p>
      </dgm:t>
    </dgm:pt>
    <dgm:pt modelId="{DD20DDE1-9EB3-47FC-BA1D-40E83E7F3AC7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Мощность </a:t>
          </a:r>
          <a:r>
            <a:rPr lang="ru-RU" sz="1600" b="1" i="1" dirty="0" smtClean="0">
              <a:solidFill>
                <a:schemeClr val="tx1"/>
              </a:solidFill>
            </a:rPr>
            <a:t>(средняя)</a:t>
          </a:r>
          <a:r>
            <a:rPr lang="ru-RU" sz="1600" b="1" dirty="0" smtClean="0">
              <a:solidFill>
                <a:schemeClr val="tx1"/>
              </a:solidFill>
            </a:rPr>
            <a:t> </a:t>
          </a:r>
        </a:p>
        <a:p>
          <a:pPr marL="177800" indent="0" algn="l"/>
          <a:r>
            <a:rPr lang="ru-RU" sz="1600" b="1" dirty="0" smtClean="0">
              <a:solidFill>
                <a:schemeClr val="tx1"/>
              </a:solidFill>
            </a:rPr>
            <a:t>Время разряда</a:t>
          </a:r>
          <a:r>
            <a:rPr lang="ru-RU" sz="1600" b="1" i="1" dirty="0" smtClean="0">
              <a:solidFill>
                <a:schemeClr val="tx1"/>
              </a:solidFill>
            </a:rPr>
            <a:t> (высокое)</a:t>
          </a:r>
          <a:endParaRPr lang="ru-RU" sz="1600" b="1" dirty="0">
            <a:solidFill>
              <a:schemeClr val="tx1"/>
            </a:solidFill>
          </a:endParaRPr>
        </a:p>
      </dgm:t>
    </dgm:pt>
    <dgm:pt modelId="{8EB9A65F-4A83-4B88-90DE-9A883972FA3E}" type="parTrans" cxnId="{4D4A46E5-2F53-40A0-AF0C-216B46783A6A}">
      <dgm:prSet/>
      <dgm:spPr/>
      <dgm:t>
        <a:bodyPr/>
        <a:lstStyle/>
        <a:p>
          <a:endParaRPr lang="ru-RU"/>
        </a:p>
      </dgm:t>
    </dgm:pt>
    <dgm:pt modelId="{C0F2B638-1DC8-486D-B46E-A8D1CB8D1569}" type="sibTrans" cxnId="{4D4A46E5-2F53-40A0-AF0C-216B46783A6A}">
      <dgm:prSet/>
      <dgm:spPr/>
      <dgm:t>
        <a:bodyPr/>
        <a:lstStyle/>
        <a:p>
          <a:endParaRPr lang="ru-RU"/>
        </a:p>
      </dgm:t>
    </dgm:pt>
    <dgm:pt modelId="{CE642629-1E7E-4D5A-B64D-D866676AB9FF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Литий-ионные аккумуляторные батареи.</a:t>
          </a:r>
          <a:endParaRPr lang="ru-RU" dirty="0"/>
        </a:p>
      </dgm:t>
    </dgm:pt>
    <dgm:pt modelId="{985D0D95-527A-4B62-871D-5478C8A8D03E}" type="parTrans" cxnId="{61167C1A-16AA-4BF1-9174-68E3C7C8AD74}">
      <dgm:prSet/>
      <dgm:spPr/>
      <dgm:t>
        <a:bodyPr/>
        <a:lstStyle/>
        <a:p>
          <a:endParaRPr lang="ru-RU"/>
        </a:p>
      </dgm:t>
    </dgm:pt>
    <dgm:pt modelId="{CD021B5C-58A4-41D7-9FE4-B2E6E4C21484}" type="sibTrans" cxnId="{61167C1A-16AA-4BF1-9174-68E3C7C8AD74}">
      <dgm:prSet/>
      <dgm:spPr/>
      <dgm:t>
        <a:bodyPr/>
        <a:lstStyle/>
        <a:p>
          <a:endParaRPr lang="ru-RU"/>
        </a:p>
      </dgm:t>
    </dgm:pt>
    <dgm:pt modelId="{C6F2E3C8-0E7E-4C83-A27F-9FE21FBB0EF9}">
      <dgm:prSet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Литий-ионные аккумуляторные батареи;</a:t>
          </a:r>
        </a:p>
      </dgm:t>
    </dgm:pt>
    <dgm:pt modelId="{D9380C96-500D-4E93-8E5B-1D6D61897B84}" type="parTrans" cxnId="{2265BF36-A255-468E-9A87-09BE68AAE5DC}">
      <dgm:prSet/>
      <dgm:spPr/>
      <dgm:t>
        <a:bodyPr/>
        <a:lstStyle/>
        <a:p>
          <a:endParaRPr lang="ru-RU"/>
        </a:p>
      </dgm:t>
    </dgm:pt>
    <dgm:pt modelId="{A10B8C5A-D0A4-4407-894E-4006974BBB31}" type="sibTrans" cxnId="{2265BF36-A255-468E-9A87-09BE68AAE5DC}">
      <dgm:prSet/>
      <dgm:spPr/>
      <dgm:t>
        <a:bodyPr/>
        <a:lstStyle/>
        <a:p>
          <a:endParaRPr lang="ru-RU"/>
        </a:p>
      </dgm:t>
    </dgm:pt>
    <dgm:pt modelId="{3F5F2285-FC7B-4A2D-B6A9-1393E871B188}">
      <dgm:prSet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Водородные топливные элементы;</a:t>
          </a:r>
          <a:endParaRPr lang="ru-RU" dirty="0"/>
        </a:p>
      </dgm:t>
    </dgm:pt>
    <dgm:pt modelId="{574FA448-1AA6-4B66-AD6E-73E2BA7EE736}" type="parTrans" cxnId="{6FCE619F-DA75-4635-959E-4D96277CF7FB}">
      <dgm:prSet/>
      <dgm:spPr/>
      <dgm:t>
        <a:bodyPr/>
        <a:lstStyle/>
        <a:p>
          <a:endParaRPr lang="ru-RU"/>
        </a:p>
      </dgm:t>
    </dgm:pt>
    <dgm:pt modelId="{8FD23BB4-0424-46EB-9970-E8DE8C33BB88}" type="sibTrans" cxnId="{6FCE619F-DA75-4635-959E-4D96277CF7FB}">
      <dgm:prSet/>
      <dgm:spPr/>
      <dgm:t>
        <a:bodyPr/>
        <a:lstStyle/>
        <a:p>
          <a:endParaRPr lang="ru-RU"/>
        </a:p>
      </dgm:t>
    </dgm:pt>
    <dgm:pt modelId="{C6EED74D-7FDF-4B15-8071-12B5F111F780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СТАТКОМ</a:t>
          </a:r>
          <a:endParaRPr lang="ru-RU" dirty="0"/>
        </a:p>
      </dgm:t>
    </dgm:pt>
    <dgm:pt modelId="{2C7753E3-4EC5-4049-8274-3BAD919C8BB7}" type="parTrans" cxnId="{0825751A-299E-47C7-958E-F334996B5AB9}">
      <dgm:prSet/>
      <dgm:spPr/>
      <dgm:t>
        <a:bodyPr/>
        <a:lstStyle/>
        <a:p>
          <a:endParaRPr lang="ru-RU"/>
        </a:p>
      </dgm:t>
    </dgm:pt>
    <dgm:pt modelId="{5F08A8EA-7881-4A3D-9D06-120B35179AB4}" type="sibTrans" cxnId="{0825751A-299E-47C7-958E-F334996B5AB9}">
      <dgm:prSet/>
      <dgm:spPr/>
      <dgm:t>
        <a:bodyPr/>
        <a:lstStyle/>
        <a:p>
          <a:endParaRPr lang="ru-RU"/>
        </a:p>
      </dgm:t>
    </dgm:pt>
    <dgm:pt modelId="{ABF83C7C-8502-4053-9595-27DB6EEA2D9F}">
      <dgm:prSet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Маховиковые накопители.</a:t>
          </a:r>
          <a:endParaRPr lang="ru-RU" dirty="0"/>
        </a:p>
      </dgm:t>
    </dgm:pt>
    <dgm:pt modelId="{5C08CA17-1B86-42E1-93EF-EDDDEDE53DF6}" type="parTrans" cxnId="{512F5D57-56D4-49F0-9608-B138809C85FC}">
      <dgm:prSet/>
      <dgm:spPr/>
      <dgm:t>
        <a:bodyPr/>
        <a:lstStyle/>
        <a:p>
          <a:endParaRPr lang="ru-RU"/>
        </a:p>
      </dgm:t>
    </dgm:pt>
    <dgm:pt modelId="{E66AE64F-5780-463C-9C8C-69F14245AD0C}" type="sibTrans" cxnId="{512F5D57-56D4-49F0-9608-B138809C85FC}">
      <dgm:prSet/>
      <dgm:spPr/>
      <dgm:t>
        <a:bodyPr/>
        <a:lstStyle/>
        <a:p>
          <a:endParaRPr lang="ru-RU"/>
        </a:p>
      </dgm:t>
    </dgm:pt>
    <dgm:pt modelId="{BC175B5A-2E9B-4107-A3E6-EF21B55F01F2}">
      <dgm:prSet phldrT="[Текст]"/>
      <dgm:spPr>
        <a:noFill/>
        <a:ln>
          <a:solidFill>
            <a:schemeClr val="accent1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Батареи конденсаторов;</a:t>
          </a:r>
          <a:endParaRPr lang="ru-RU" dirty="0"/>
        </a:p>
      </dgm:t>
    </dgm:pt>
    <dgm:pt modelId="{9267A9CD-833F-479F-8172-3A251ECEA224}" type="parTrans" cxnId="{28E84892-63C5-4CFE-9D15-3442DD5A4CCE}">
      <dgm:prSet/>
      <dgm:spPr/>
      <dgm:t>
        <a:bodyPr/>
        <a:lstStyle/>
        <a:p>
          <a:endParaRPr lang="ru-RU"/>
        </a:p>
      </dgm:t>
    </dgm:pt>
    <dgm:pt modelId="{EA99C13D-C986-425D-AB62-F179E3B17244}" type="sibTrans" cxnId="{28E84892-63C5-4CFE-9D15-3442DD5A4CCE}">
      <dgm:prSet/>
      <dgm:spPr/>
      <dgm:t>
        <a:bodyPr/>
        <a:lstStyle/>
        <a:p>
          <a:endParaRPr lang="ru-RU"/>
        </a:p>
      </dgm:t>
    </dgm:pt>
    <dgm:pt modelId="{0DEADC9B-B904-4C86-AA90-CB40C405FAD6}" type="pres">
      <dgm:prSet presAssocID="{A70FE9CD-5D98-4193-B42B-6F48E12493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D1F68B-C701-4D75-9AA1-5230C218F2AD}" type="pres">
      <dgm:prSet presAssocID="{C5D8429A-B000-4F68-BB0A-4120A13344E7}" presName="composite" presStyleCnt="0"/>
      <dgm:spPr/>
    </dgm:pt>
    <dgm:pt modelId="{843E81E5-0327-495C-88BB-F8A568F89B6C}" type="pres">
      <dgm:prSet presAssocID="{C5D8429A-B000-4F68-BB0A-4120A13344E7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396B1F-FDEE-4DCA-B969-112453F80DF5}" type="pres">
      <dgm:prSet presAssocID="{C5D8429A-B000-4F68-BB0A-4120A13344E7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D0105-4038-4B24-8195-314C5714B3B4}" type="pres">
      <dgm:prSet presAssocID="{D05D2F72-99FD-4D30-9259-0B8837219928}" presName="space" presStyleCnt="0"/>
      <dgm:spPr/>
    </dgm:pt>
    <dgm:pt modelId="{CDC46EB3-0618-42CD-A0DC-93C981E94DBF}" type="pres">
      <dgm:prSet presAssocID="{D9DC14CC-BEDF-4EFF-A60F-B342F65E61CE}" presName="composite" presStyleCnt="0"/>
      <dgm:spPr/>
    </dgm:pt>
    <dgm:pt modelId="{C77E2CFD-494C-4BA8-B15A-DC975C484ABD}" type="pres">
      <dgm:prSet presAssocID="{D9DC14CC-BEDF-4EFF-A60F-B342F65E61C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A4A5C-452A-49A8-B43C-25A74272B3DE}" type="pres">
      <dgm:prSet presAssocID="{D9DC14CC-BEDF-4EFF-A60F-B342F65E61C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31E20-E9EB-4015-A3FA-D7CE51E3B5EA}" type="pres">
      <dgm:prSet presAssocID="{0A859AF7-8D06-4647-AD36-39E1DBC275A6}" presName="space" presStyleCnt="0"/>
      <dgm:spPr/>
    </dgm:pt>
    <dgm:pt modelId="{1B6C3267-5EEF-487C-8A7F-703B2C5286F3}" type="pres">
      <dgm:prSet presAssocID="{DD20DDE1-9EB3-47FC-BA1D-40E83E7F3AC7}" presName="composite" presStyleCnt="0"/>
      <dgm:spPr/>
    </dgm:pt>
    <dgm:pt modelId="{D28338CE-3DE6-4031-9BBE-0CB22B7F290D}" type="pres">
      <dgm:prSet presAssocID="{DD20DDE1-9EB3-47FC-BA1D-40E83E7F3AC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04C71-559A-42E7-B95A-29FD8BBD6BB6}" type="pres">
      <dgm:prSet presAssocID="{DD20DDE1-9EB3-47FC-BA1D-40E83E7F3AC7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479B7-CDCE-4ECE-B38D-85D3DBD0F3F5}" type="pres">
      <dgm:prSet presAssocID="{C0F2B638-1DC8-486D-B46E-A8D1CB8D1569}" presName="space" presStyleCnt="0"/>
      <dgm:spPr/>
    </dgm:pt>
    <dgm:pt modelId="{7264A24F-533C-44B0-859D-D1F8B2EC55DD}" type="pres">
      <dgm:prSet presAssocID="{2D0EF79D-C446-4707-B35F-D2C419C9C81D}" presName="composite" presStyleCnt="0"/>
      <dgm:spPr/>
    </dgm:pt>
    <dgm:pt modelId="{6BB45891-03CE-4E12-988B-46602DBB5838}" type="pres">
      <dgm:prSet presAssocID="{2D0EF79D-C446-4707-B35F-D2C419C9C81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99C10-8978-44BF-A4EA-92E21D074443}" type="pres">
      <dgm:prSet presAssocID="{2D0EF79D-C446-4707-B35F-D2C419C9C81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0BEDD0-A3FC-42EA-AAEF-737596B2C848}" type="presOf" srcId="{C6EED74D-7FDF-4B15-8071-12B5F111F780}" destId="{5A3A4A5C-452A-49A8-B43C-25A74272B3DE}" srcOrd="0" destOrd="2" presId="urn:microsoft.com/office/officeart/2005/8/layout/hList1"/>
    <dgm:cxn modelId="{88CAEEED-7CFB-49A2-88C8-9E9A6824C7AD}" type="presOf" srcId="{ABF83C7C-8502-4053-9595-27DB6EEA2D9F}" destId="{43396B1F-FDEE-4DCA-B969-112453F80DF5}" srcOrd="0" destOrd="3" presId="urn:microsoft.com/office/officeart/2005/8/layout/hList1"/>
    <dgm:cxn modelId="{833E370E-01DC-4A17-BE1D-1F48E14C975D}" srcId="{A70FE9CD-5D98-4193-B42B-6F48E1249364}" destId="{2D0EF79D-C446-4707-B35F-D2C419C9C81D}" srcOrd="3" destOrd="0" parTransId="{0DC71CA3-6E30-4C96-B419-244DE134BE3A}" sibTransId="{D4917D45-8F42-4432-804A-5746F14F4B88}"/>
    <dgm:cxn modelId="{28E84892-63C5-4CFE-9D15-3442DD5A4CCE}" srcId="{D9DC14CC-BEDF-4EFF-A60F-B342F65E61CE}" destId="{BC175B5A-2E9B-4107-A3E6-EF21B55F01F2}" srcOrd="0" destOrd="0" parTransId="{9267A9CD-833F-479F-8172-3A251ECEA224}" sibTransId="{EA99C13D-C986-425D-AB62-F179E3B17244}"/>
    <dgm:cxn modelId="{67008142-E29A-4EA5-AA1D-818F32329D2F}" srcId="{A70FE9CD-5D98-4193-B42B-6F48E1249364}" destId="{D9DC14CC-BEDF-4EFF-A60F-B342F65E61CE}" srcOrd="1" destOrd="0" parTransId="{B37B9D67-EDC3-4420-B4B2-355D29E7E806}" sibTransId="{0A859AF7-8D06-4647-AD36-39E1DBC275A6}"/>
    <dgm:cxn modelId="{DFB9378A-F7B0-4426-8102-CF86E8E0E5BC}" type="presOf" srcId="{CE642629-1E7E-4D5A-B64D-D866676AB9FF}" destId="{71C04C71-559A-42E7-B95A-29FD8BBD6BB6}" srcOrd="0" destOrd="0" presId="urn:microsoft.com/office/officeart/2005/8/layout/hList1"/>
    <dgm:cxn modelId="{24F49FE8-F89A-475C-948E-D55E880FF8BE}" type="presOf" srcId="{3A3F4855-B2EE-4C5B-98F6-1FCD5091BD02}" destId="{5A3A4A5C-452A-49A8-B43C-25A74272B3DE}" srcOrd="0" destOrd="1" presId="urn:microsoft.com/office/officeart/2005/8/layout/hList1"/>
    <dgm:cxn modelId="{0825751A-299E-47C7-958E-F334996B5AB9}" srcId="{D9DC14CC-BEDF-4EFF-A60F-B342F65E61CE}" destId="{C6EED74D-7FDF-4B15-8071-12B5F111F780}" srcOrd="2" destOrd="0" parTransId="{2C7753E3-4EC5-4049-8274-3BAD919C8BB7}" sibTransId="{5F08A8EA-7881-4A3D-9D06-120B35179AB4}"/>
    <dgm:cxn modelId="{8BA60EEB-88CF-4B6C-880A-D7EB7C1E03D4}" type="presOf" srcId="{BC175B5A-2E9B-4107-A3E6-EF21B55F01F2}" destId="{5A3A4A5C-452A-49A8-B43C-25A74272B3DE}" srcOrd="0" destOrd="0" presId="urn:microsoft.com/office/officeart/2005/8/layout/hList1"/>
    <dgm:cxn modelId="{6FCE619F-DA75-4635-959E-4D96277CF7FB}" srcId="{C5D8429A-B000-4F68-BB0A-4120A13344E7}" destId="{3F5F2285-FC7B-4A2D-B6A9-1393E871B188}" srcOrd="2" destOrd="0" parTransId="{574FA448-1AA6-4B66-AD6E-73E2BA7EE736}" sibTransId="{8FD23BB4-0424-46EB-9970-E8DE8C33BB88}"/>
    <dgm:cxn modelId="{E1A54E1D-E3CC-43ED-8EB9-20CC034FBDF8}" type="presOf" srcId="{DD20DDE1-9EB3-47FC-BA1D-40E83E7F3AC7}" destId="{D28338CE-3DE6-4031-9BBE-0CB22B7F290D}" srcOrd="0" destOrd="0" presId="urn:microsoft.com/office/officeart/2005/8/layout/hList1"/>
    <dgm:cxn modelId="{2265BF36-A255-468E-9A87-09BE68AAE5DC}" srcId="{C5D8429A-B000-4F68-BB0A-4120A13344E7}" destId="{C6F2E3C8-0E7E-4C83-A27F-9FE21FBB0EF9}" srcOrd="1" destOrd="0" parTransId="{D9380C96-500D-4E93-8E5B-1D6D61897B84}" sibTransId="{A10B8C5A-D0A4-4407-894E-4006974BBB31}"/>
    <dgm:cxn modelId="{F8801423-F1C6-4837-80DD-73DE9741A065}" srcId="{A70FE9CD-5D98-4193-B42B-6F48E1249364}" destId="{C5D8429A-B000-4F68-BB0A-4120A13344E7}" srcOrd="0" destOrd="0" parTransId="{EB220497-4E5E-4617-BFF0-A25C58F55716}" sibTransId="{D05D2F72-99FD-4D30-9259-0B8837219928}"/>
    <dgm:cxn modelId="{F5FAF879-3D5A-43CD-886A-5B1EFE5DA54A}" type="presOf" srcId="{C5D8429A-B000-4F68-BB0A-4120A13344E7}" destId="{843E81E5-0327-495C-88BB-F8A568F89B6C}" srcOrd="0" destOrd="0" presId="urn:microsoft.com/office/officeart/2005/8/layout/hList1"/>
    <dgm:cxn modelId="{61167C1A-16AA-4BF1-9174-68E3C7C8AD74}" srcId="{DD20DDE1-9EB3-47FC-BA1D-40E83E7F3AC7}" destId="{CE642629-1E7E-4D5A-B64D-D866676AB9FF}" srcOrd="0" destOrd="0" parTransId="{985D0D95-527A-4B62-871D-5478C8A8D03E}" sibTransId="{CD021B5C-58A4-41D7-9FE4-B2E6E4C21484}"/>
    <dgm:cxn modelId="{4BB16D86-78CB-4AE8-9547-751F63D9AE7D}" type="presOf" srcId="{ECCCE52F-1BD9-4471-8B53-B57DE32800DC}" destId="{36F99C10-8978-44BF-A4EA-92E21D074443}" srcOrd="0" destOrd="0" presId="urn:microsoft.com/office/officeart/2005/8/layout/hList1"/>
    <dgm:cxn modelId="{4D4A46E5-2F53-40A0-AF0C-216B46783A6A}" srcId="{A70FE9CD-5D98-4193-B42B-6F48E1249364}" destId="{DD20DDE1-9EB3-47FC-BA1D-40E83E7F3AC7}" srcOrd="2" destOrd="0" parTransId="{8EB9A65F-4A83-4B88-90DE-9A883972FA3E}" sibTransId="{C0F2B638-1DC8-486D-B46E-A8D1CB8D1569}"/>
    <dgm:cxn modelId="{195F7446-27D5-48D4-B7D0-EFFAB85425C3}" srcId="{D9DC14CC-BEDF-4EFF-A60F-B342F65E61CE}" destId="{3A3F4855-B2EE-4C5B-98F6-1FCD5091BD02}" srcOrd="1" destOrd="0" parTransId="{3CB2EC99-7F32-4A94-A321-FDE14EE1FA3D}" sibTransId="{1731AB55-CBE1-4B4F-B563-1EA8507D0532}"/>
    <dgm:cxn modelId="{512F5D57-56D4-49F0-9608-B138809C85FC}" srcId="{C5D8429A-B000-4F68-BB0A-4120A13344E7}" destId="{ABF83C7C-8502-4053-9595-27DB6EEA2D9F}" srcOrd="3" destOrd="0" parTransId="{5C08CA17-1B86-42E1-93EF-EDDDEDE53DF6}" sibTransId="{E66AE64F-5780-463C-9C8C-69F14245AD0C}"/>
    <dgm:cxn modelId="{CBE5519A-374B-4801-8F33-7C26BE13AF45}" type="presOf" srcId="{D9DC14CC-BEDF-4EFF-A60F-B342F65E61CE}" destId="{C77E2CFD-494C-4BA8-B15A-DC975C484ABD}" srcOrd="0" destOrd="0" presId="urn:microsoft.com/office/officeart/2005/8/layout/hList1"/>
    <dgm:cxn modelId="{57E7532E-3C6D-4DDE-AC75-12EEE8AEDE26}" type="presOf" srcId="{A70FE9CD-5D98-4193-B42B-6F48E1249364}" destId="{0DEADC9B-B904-4C86-AA90-CB40C405FAD6}" srcOrd="0" destOrd="0" presId="urn:microsoft.com/office/officeart/2005/8/layout/hList1"/>
    <dgm:cxn modelId="{B233B1D6-894C-4DAE-A2D2-42E4C3A1B3C8}" type="presOf" srcId="{3F5F2285-FC7B-4A2D-B6A9-1393E871B188}" destId="{43396B1F-FDEE-4DCA-B969-112453F80DF5}" srcOrd="0" destOrd="2" presId="urn:microsoft.com/office/officeart/2005/8/layout/hList1"/>
    <dgm:cxn modelId="{6DA95DA4-26D7-427A-B21A-659EF23B1D2C}" srcId="{2D0EF79D-C446-4707-B35F-D2C419C9C81D}" destId="{ECCCE52F-1BD9-4471-8B53-B57DE32800DC}" srcOrd="0" destOrd="0" parTransId="{F399DBAD-63D9-4C8F-8DF5-DDE6D1BCB4E8}" sibTransId="{F98F8DBE-DFBB-4C6E-A484-45D160974AFF}"/>
    <dgm:cxn modelId="{CECCB297-741D-4B20-A249-6DA084B3D2FE}" type="presOf" srcId="{2D0EF79D-C446-4707-B35F-D2C419C9C81D}" destId="{6BB45891-03CE-4E12-988B-46602DBB5838}" srcOrd="0" destOrd="0" presId="urn:microsoft.com/office/officeart/2005/8/layout/hList1"/>
    <dgm:cxn modelId="{50A472B6-8C8B-459F-993C-A7DF27B0DD55}" srcId="{C5D8429A-B000-4F68-BB0A-4120A13344E7}" destId="{0A15310A-BCFA-479C-A946-E04076817E15}" srcOrd="0" destOrd="0" parTransId="{5C8BA0E2-2C29-4F0B-A9FF-82B2C22A5268}" sibTransId="{D48ACCCE-562E-40CC-9840-F75D0ABABFFE}"/>
    <dgm:cxn modelId="{69DAF75D-6A7E-4CB8-8F84-DEC48946E034}" type="presOf" srcId="{0A15310A-BCFA-479C-A946-E04076817E15}" destId="{43396B1F-FDEE-4DCA-B969-112453F80DF5}" srcOrd="0" destOrd="0" presId="urn:microsoft.com/office/officeart/2005/8/layout/hList1"/>
    <dgm:cxn modelId="{370B419E-2329-4882-8672-4D7120857F38}" type="presOf" srcId="{C6F2E3C8-0E7E-4C83-A27F-9FE21FBB0EF9}" destId="{43396B1F-FDEE-4DCA-B969-112453F80DF5}" srcOrd="0" destOrd="1" presId="urn:microsoft.com/office/officeart/2005/8/layout/hList1"/>
    <dgm:cxn modelId="{E1364260-C49D-404C-94EA-F25B7D6965F0}" type="presParOf" srcId="{0DEADC9B-B904-4C86-AA90-CB40C405FAD6}" destId="{2FD1F68B-C701-4D75-9AA1-5230C218F2AD}" srcOrd="0" destOrd="0" presId="urn:microsoft.com/office/officeart/2005/8/layout/hList1"/>
    <dgm:cxn modelId="{758A7A11-1C5D-42B2-8AEB-BCBDF9326470}" type="presParOf" srcId="{2FD1F68B-C701-4D75-9AA1-5230C218F2AD}" destId="{843E81E5-0327-495C-88BB-F8A568F89B6C}" srcOrd="0" destOrd="0" presId="urn:microsoft.com/office/officeart/2005/8/layout/hList1"/>
    <dgm:cxn modelId="{7A6B5265-94CA-4D1B-AA7A-4EE2FB1D9FF7}" type="presParOf" srcId="{2FD1F68B-C701-4D75-9AA1-5230C218F2AD}" destId="{43396B1F-FDEE-4DCA-B969-112453F80DF5}" srcOrd="1" destOrd="0" presId="urn:microsoft.com/office/officeart/2005/8/layout/hList1"/>
    <dgm:cxn modelId="{3EA328FA-F35B-4F1C-9E0C-ACDF0063A9CA}" type="presParOf" srcId="{0DEADC9B-B904-4C86-AA90-CB40C405FAD6}" destId="{9FAD0105-4038-4B24-8195-314C5714B3B4}" srcOrd="1" destOrd="0" presId="urn:microsoft.com/office/officeart/2005/8/layout/hList1"/>
    <dgm:cxn modelId="{C7576DD1-F425-4766-B7D6-19592188ADEC}" type="presParOf" srcId="{0DEADC9B-B904-4C86-AA90-CB40C405FAD6}" destId="{CDC46EB3-0618-42CD-A0DC-93C981E94DBF}" srcOrd="2" destOrd="0" presId="urn:microsoft.com/office/officeart/2005/8/layout/hList1"/>
    <dgm:cxn modelId="{0AFB0F20-CF53-459C-AF40-C085DFF092BB}" type="presParOf" srcId="{CDC46EB3-0618-42CD-A0DC-93C981E94DBF}" destId="{C77E2CFD-494C-4BA8-B15A-DC975C484ABD}" srcOrd="0" destOrd="0" presId="urn:microsoft.com/office/officeart/2005/8/layout/hList1"/>
    <dgm:cxn modelId="{A8C61DD6-EA87-44F6-BBB8-984280958BFF}" type="presParOf" srcId="{CDC46EB3-0618-42CD-A0DC-93C981E94DBF}" destId="{5A3A4A5C-452A-49A8-B43C-25A74272B3DE}" srcOrd="1" destOrd="0" presId="urn:microsoft.com/office/officeart/2005/8/layout/hList1"/>
    <dgm:cxn modelId="{A9C2BFE6-315B-46D3-B735-11847EFD6AB3}" type="presParOf" srcId="{0DEADC9B-B904-4C86-AA90-CB40C405FAD6}" destId="{FA131E20-E9EB-4015-A3FA-D7CE51E3B5EA}" srcOrd="3" destOrd="0" presId="urn:microsoft.com/office/officeart/2005/8/layout/hList1"/>
    <dgm:cxn modelId="{85BE10E5-322D-4E61-AC28-93171DDBADA4}" type="presParOf" srcId="{0DEADC9B-B904-4C86-AA90-CB40C405FAD6}" destId="{1B6C3267-5EEF-487C-8A7F-703B2C5286F3}" srcOrd="4" destOrd="0" presId="urn:microsoft.com/office/officeart/2005/8/layout/hList1"/>
    <dgm:cxn modelId="{695166A1-EDBB-4CB0-A782-AEC6A7C2651A}" type="presParOf" srcId="{1B6C3267-5EEF-487C-8A7F-703B2C5286F3}" destId="{D28338CE-3DE6-4031-9BBE-0CB22B7F290D}" srcOrd="0" destOrd="0" presId="urn:microsoft.com/office/officeart/2005/8/layout/hList1"/>
    <dgm:cxn modelId="{9016F594-EF35-47E4-BEBF-2FB975D90C95}" type="presParOf" srcId="{1B6C3267-5EEF-487C-8A7F-703B2C5286F3}" destId="{71C04C71-559A-42E7-B95A-29FD8BBD6BB6}" srcOrd="1" destOrd="0" presId="urn:microsoft.com/office/officeart/2005/8/layout/hList1"/>
    <dgm:cxn modelId="{5C8AAFFC-E7B6-4345-AEFF-6E69572CB64A}" type="presParOf" srcId="{0DEADC9B-B904-4C86-AA90-CB40C405FAD6}" destId="{060479B7-CDCE-4ECE-B38D-85D3DBD0F3F5}" srcOrd="5" destOrd="0" presId="urn:microsoft.com/office/officeart/2005/8/layout/hList1"/>
    <dgm:cxn modelId="{44A32872-AB44-4A54-88C8-8ED85D16A784}" type="presParOf" srcId="{0DEADC9B-B904-4C86-AA90-CB40C405FAD6}" destId="{7264A24F-533C-44B0-859D-D1F8B2EC55DD}" srcOrd="6" destOrd="0" presId="urn:microsoft.com/office/officeart/2005/8/layout/hList1"/>
    <dgm:cxn modelId="{3B9D5643-F984-4A6A-BEEE-F9DA45C079B6}" type="presParOf" srcId="{7264A24F-533C-44B0-859D-D1F8B2EC55DD}" destId="{6BB45891-03CE-4E12-988B-46602DBB5838}" srcOrd="0" destOrd="0" presId="urn:microsoft.com/office/officeart/2005/8/layout/hList1"/>
    <dgm:cxn modelId="{BB13548F-E93D-440F-96C6-69FE8F6D5285}" type="presParOf" srcId="{7264A24F-533C-44B0-859D-D1F8B2EC55DD}" destId="{36F99C10-8978-44BF-A4EA-92E21D07444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2548C-6F21-40BD-BB46-E1DDB94C459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09C5F-5F69-422E-B2D9-86F8647013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91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8359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52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8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26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7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687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21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9609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272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575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73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57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31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473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6395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40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731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0838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6051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599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678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039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66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4601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163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608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946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355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13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6672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3242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903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966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7491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3521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263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5741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6632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7977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113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24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4355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79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460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117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5276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12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527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85559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56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9E2D-721C-44A2-8017-1A75B059B498}" type="slidenum">
              <a:rPr lang="ru-RU" smtClean="0">
                <a:solidFill>
                  <a:prstClr val="black"/>
                </a:solidFill>
              </a:rPr>
              <a:pPr/>
              <a:t>57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0539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321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071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239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56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379E2D-721C-44A2-8017-1A75B059B49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58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27784"/>
      </p:ext>
    </p:extLst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855839"/>
      </p:ext>
    </p:extLst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49399"/>
      </p:ext>
    </p:extLst>
  </p:cSld>
  <p:clrMapOvr>
    <a:masterClrMapping/>
  </p:clrMapOvr>
  <p:transition spd="slow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067140"/>
      </p:ext>
    </p:extLst>
  </p:cSld>
  <p:clrMapOvr>
    <a:masterClrMapping/>
  </p:clrMapOvr>
  <p:transition spd="slow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46466"/>
      </p:ext>
    </p:extLst>
  </p:cSld>
  <p:clrMapOvr>
    <a:masterClrMapping/>
  </p:clrMapOvr>
  <p:transition spd="slow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471665"/>
      </p:ext>
    </p:extLst>
  </p:cSld>
  <p:clrMapOvr>
    <a:masterClrMapping/>
  </p:clrMapOvr>
  <p:transition spd="slow"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656828"/>
      </p:ext>
    </p:extLst>
  </p:cSld>
  <p:clrMapOvr>
    <a:masterClrMapping/>
  </p:clrMapOvr>
  <p:transition spd="slow"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349010"/>
      </p:ext>
    </p:extLst>
  </p:cSld>
  <p:clrMapOvr>
    <a:masterClrMapping/>
  </p:clrMapOvr>
  <p:transition spd="slow"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285784"/>
      </p:ext>
    </p:extLst>
  </p:cSld>
  <p:clrMapOvr>
    <a:masterClrMapping/>
  </p:clrMapOvr>
  <p:transition spd="slow"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291623"/>
      </p:ext>
    </p:extLst>
  </p:cSld>
  <p:clrMapOvr>
    <a:masterClrMapping/>
  </p:clrMapOvr>
  <p:transition spd="slow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51639"/>
      </p:ext>
    </p:extLst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69729"/>
      </p:ext>
    </p:extLst>
  </p:cSld>
  <p:clrMapOvr>
    <a:masterClrMapping/>
  </p:clrMapOvr>
  <p:transition spd="slow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28846"/>
      </p:ext>
    </p:extLst>
  </p:cSld>
  <p:clrMapOvr>
    <a:masterClrMapping/>
  </p:clrMapOvr>
  <p:transition spd="slow"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52350"/>
      </p:ext>
    </p:extLst>
  </p:cSld>
  <p:clrMapOvr>
    <a:masterClrMapping/>
  </p:clrMapOvr>
  <p:transition spd="slow"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547214"/>
      </p:ext>
    </p:extLst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73282"/>
      </p:ext>
    </p:extLst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00491"/>
      </p:ext>
    </p:extLst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66285"/>
      </p:ext>
    </p:extLst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09645"/>
      </p:ext>
    </p:extLst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33438"/>
      </p:ext>
    </p:extLst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98642"/>
      </p:ext>
    </p:extLst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27775"/>
      </p:ext>
    </p:extLst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00"/>
            <a:fld id="{E5B5B249-31E7-404A-A793-4C503EE18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8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FFEC6D1-32C0-4377-BA7A-1FBB29FDDE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7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6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.png"/><Relationship Id="rId10" Type="http://schemas.openxmlformats.org/officeDocument/2006/relationships/image" Target="../media/image50.jpeg"/><Relationship Id="rId4" Type="http://schemas.openxmlformats.org/officeDocument/2006/relationships/image" Target="../media/image7.png"/><Relationship Id="rId9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1.png"/><Relationship Id="rId18" Type="http://schemas.openxmlformats.org/officeDocument/2006/relationships/image" Target="../media/image52.jpeg"/><Relationship Id="rId3" Type="http://schemas.openxmlformats.org/officeDocument/2006/relationships/image" Target="../media/image6.png"/><Relationship Id="rId21" Type="http://schemas.openxmlformats.org/officeDocument/2006/relationships/image" Target="../media/image54.jpeg"/><Relationship Id="rId7" Type="http://schemas.openxmlformats.org/officeDocument/2006/relationships/image" Target="../media/image36.png"/><Relationship Id="rId12" Type="http://schemas.openxmlformats.org/officeDocument/2006/relationships/image" Target="../media/image42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4.png"/><Relationship Id="rId20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41.png"/><Relationship Id="rId5" Type="http://schemas.openxmlformats.org/officeDocument/2006/relationships/image" Target="../media/image7.png"/><Relationship Id="rId15" Type="http://schemas.openxmlformats.org/officeDocument/2006/relationships/image" Target="../media/image44.jpeg"/><Relationship Id="rId23" Type="http://schemas.openxmlformats.org/officeDocument/2006/relationships/image" Target="../media/image56.jpeg"/><Relationship Id="rId10" Type="http://schemas.openxmlformats.org/officeDocument/2006/relationships/image" Target="../media/image40.png"/><Relationship Id="rId19" Type="http://schemas.openxmlformats.org/officeDocument/2006/relationships/image" Target="../media/image25.png"/><Relationship Id="rId4" Type="http://schemas.openxmlformats.org/officeDocument/2006/relationships/image" Target="../media/image23.jpeg"/><Relationship Id="rId9" Type="http://schemas.openxmlformats.org/officeDocument/2006/relationships/image" Target="../media/image39.jpeg"/><Relationship Id="rId14" Type="http://schemas.openxmlformats.org/officeDocument/2006/relationships/image" Target="../media/image43.png"/><Relationship Id="rId22" Type="http://schemas.openxmlformats.org/officeDocument/2006/relationships/image" Target="../media/image5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6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13" Type="http://schemas.openxmlformats.org/officeDocument/2006/relationships/image" Target="../media/image64.png"/><Relationship Id="rId3" Type="http://schemas.openxmlformats.org/officeDocument/2006/relationships/image" Target="../media/image6.png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11" Type="http://schemas.openxmlformats.org/officeDocument/2006/relationships/image" Target="../media/image62.png"/><Relationship Id="rId5" Type="http://schemas.openxmlformats.org/officeDocument/2006/relationships/image" Target="../media/image4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7.png"/><Relationship Id="rId9" Type="http://schemas.openxmlformats.org/officeDocument/2006/relationships/image" Target="../media/image60.png"/><Relationship Id="rId1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5.jpeg"/><Relationship Id="rId3" Type="http://schemas.openxmlformats.org/officeDocument/2006/relationships/image" Target="../media/image6.png"/><Relationship Id="rId7" Type="http://schemas.openxmlformats.org/officeDocument/2006/relationships/image" Target="../media/image51.png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73.jpeg"/><Relationship Id="rId5" Type="http://schemas.openxmlformats.org/officeDocument/2006/relationships/image" Target="../media/image4.png"/><Relationship Id="rId10" Type="http://schemas.openxmlformats.org/officeDocument/2006/relationships/image" Target="../media/image54.jpeg"/><Relationship Id="rId4" Type="http://schemas.openxmlformats.org/officeDocument/2006/relationships/image" Target="../media/image7.png"/><Relationship Id="rId9" Type="http://schemas.openxmlformats.org/officeDocument/2006/relationships/image" Target="../media/image25.png"/><Relationship Id="rId1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6.pn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11" Type="http://schemas.openxmlformats.org/officeDocument/2006/relationships/image" Target="../media/image50.jpeg"/><Relationship Id="rId5" Type="http://schemas.openxmlformats.org/officeDocument/2006/relationships/image" Target="../media/image4.png"/><Relationship Id="rId10" Type="http://schemas.openxmlformats.org/officeDocument/2006/relationships/image" Target="../media/image81.png"/><Relationship Id="rId4" Type="http://schemas.openxmlformats.org/officeDocument/2006/relationships/image" Target="../media/image7.png"/><Relationship Id="rId9" Type="http://schemas.openxmlformats.org/officeDocument/2006/relationships/image" Target="../media/image8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51.png"/><Relationship Id="rId3" Type="http://schemas.openxmlformats.org/officeDocument/2006/relationships/image" Target="../media/image6.png"/><Relationship Id="rId7" Type="http://schemas.openxmlformats.org/officeDocument/2006/relationships/image" Target="../media/image83.jp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85.jpg"/><Relationship Id="rId10" Type="http://schemas.openxmlformats.org/officeDocument/2006/relationships/image" Target="../media/image26.png"/><Relationship Id="rId4" Type="http://schemas.openxmlformats.org/officeDocument/2006/relationships/image" Target="../media/image7.png"/><Relationship Id="rId9" Type="http://schemas.openxmlformats.org/officeDocument/2006/relationships/image" Target="../media/image24.png"/><Relationship Id="rId1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6.png"/><Relationship Id="rId7" Type="http://schemas.openxmlformats.org/officeDocument/2006/relationships/image" Target="../media/image8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10" Type="http://schemas.openxmlformats.org/officeDocument/2006/relationships/image" Target="../media/image91.jpeg"/><Relationship Id="rId4" Type="http://schemas.openxmlformats.org/officeDocument/2006/relationships/image" Target="../media/image87.jpeg"/><Relationship Id="rId9" Type="http://schemas.openxmlformats.org/officeDocument/2006/relationships/image" Target="../media/image9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image" Target="../media/image98.png"/><Relationship Id="rId3" Type="http://schemas.openxmlformats.org/officeDocument/2006/relationships/image" Target="../media/image6.png"/><Relationship Id="rId7" Type="http://schemas.openxmlformats.org/officeDocument/2006/relationships/image" Target="../media/image92.jpeg"/><Relationship Id="rId12" Type="http://schemas.openxmlformats.org/officeDocument/2006/relationships/image" Target="../media/image97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g"/><Relationship Id="rId11" Type="http://schemas.openxmlformats.org/officeDocument/2006/relationships/image" Target="../media/image96.jpeg"/><Relationship Id="rId5" Type="http://schemas.openxmlformats.org/officeDocument/2006/relationships/image" Target="../media/image4.png"/><Relationship Id="rId15" Type="http://schemas.openxmlformats.org/officeDocument/2006/relationships/image" Target="../media/image100.png"/><Relationship Id="rId10" Type="http://schemas.openxmlformats.org/officeDocument/2006/relationships/image" Target="../media/image95.jpeg"/><Relationship Id="rId4" Type="http://schemas.openxmlformats.org/officeDocument/2006/relationships/image" Target="../media/image7.png"/><Relationship Id="rId9" Type="http://schemas.openxmlformats.org/officeDocument/2006/relationships/image" Target="../media/image94.jpeg"/><Relationship Id="rId14" Type="http://schemas.openxmlformats.org/officeDocument/2006/relationships/image" Target="../media/image99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99.emf"/><Relationship Id="rId3" Type="http://schemas.openxmlformats.org/officeDocument/2006/relationships/image" Target="../media/image6.png"/><Relationship Id="rId7" Type="http://schemas.openxmlformats.org/officeDocument/2006/relationships/image" Target="../media/image102.jpe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11" Type="http://schemas.openxmlformats.org/officeDocument/2006/relationships/image" Target="../media/image106.jpeg"/><Relationship Id="rId5" Type="http://schemas.openxmlformats.org/officeDocument/2006/relationships/image" Target="../media/image4.png"/><Relationship Id="rId10" Type="http://schemas.openxmlformats.org/officeDocument/2006/relationships/image" Target="../media/image105.jpeg"/><Relationship Id="rId4" Type="http://schemas.openxmlformats.org/officeDocument/2006/relationships/image" Target="../media/image7.png"/><Relationship Id="rId9" Type="http://schemas.openxmlformats.org/officeDocument/2006/relationships/image" Target="../media/image104.jpeg"/><Relationship Id="rId14" Type="http://schemas.openxmlformats.org/officeDocument/2006/relationships/image" Target="../media/image10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100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112.pn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7.png"/><Relationship Id="rId5" Type="http://schemas.openxmlformats.org/officeDocument/2006/relationships/image" Target="../media/image110.jpeg"/><Relationship Id="rId15" Type="http://schemas.openxmlformats.org/officeDocument/2006/relationships/image" Target="../media/image114.png"/><Relationship Id="rId10" Type="http://schemas.openxmlformats.org/officeDocument/2006/relationships/image" Target="../media/image15.emf"/><Relationship Id="rId4" Type="http://schemas.openxmlformats.org/officeDocument/2006/relationships/image" Target="../media/image109.jpg"/><Relationship Id="rId9" Type="http://schemas.openxmlformats.org/officeDocument/2006/relationships/image" Target="../media/image111.png"/><Relationship Id="rId14" Type="http://schemas.openxmlformats.org/officeDocument/2006/relationships/image" Target="../media/image1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6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6.pn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6.png"/><Relationship Id="rId7" Type="http://schemas.openxmlformats.org/officeDocument/2006/relationships/image" Target="../media/image125.png"/><Relationship Id="rId12" Type="http://schemas.openxmlformats.org/officeDocument/2006/relationships/image" Target="../media/image15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11" Type="http://schemas.openxmlformats.org/officeDocument/2006/relationships/image" Target="../media/image97.png"/><Relationship Id="rId5" Type="http://schemas.openxmlformats.org/officeDocument/2006/relationships/image" Target="../media/image4.png"/><Relationship Id="rId10" Type="http://schemas.openxmlformats.org/officeDocument/2006/relationships/image" Target="../media/image128.jpeg"/><Relationship Id="rId4" Type="http://schemas.openxmlformats.org/officeDocument/2006/relationships/image" Target="../media/image7.png"/><Relationship Id="rId9" Type="http://schemas.openxmlformats.org/officeDocument/2006/relationships/image" Target="../media/image127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0" Type="http://schemas.openxmlformats.org/officeDocument/2006/relationships/image" Target="../media/image134.png"/><Relationship Id="rId4" Type="http://schemas.openxmlformats.org/officeDocument/2006/relationships/image" Target="../media/image4.png"/><Relationship Id="rId9" Type="http://schemas.openxmlformats.org/officeDocument/2006/relationships/image" Target="../media/image1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13" Type="http://schemas.openxmlformats.org/officeDocument/2006/relationships/image" Target="../media/image100.png"/><Relationship Id="rId3" Type="http://schemas.openxmlformats.org/officeDocument/2006/relationships/image" Target="../media/image6.png"/><Relationship Id="rId7" Type="http://schemas.openxmlformats.org/officeDocument/2006/relationships/image" Target="../media/image138.jpeg"/><Relationship Id="rId12" Type="http://schemas.openxmlformats.org/officeDocument/2006/relationships/image" Target="../media/image1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11" Type="http://schemas.openxmlformats.org/officeDocument/2006/relationships/image" Target="../media/image141.png"/><Relationship Id="rId5" Type="http://schemas.openxmlformats.org/officeDocument/2006/relationships/image" Target="../media/image4.png"/><Relationship Id="rId10" Type="http://schemas.openxmlformats.org/officeDocument/2006/relationships/image" Target="../media/image15.emf"/><Relationship Id="rId4" Type="http://schemas.openxmlformats.org/officeDocument/2006/relationships/image" Target="../media/image7.png"/><Relationship Id="rId9" Type="http://schemas.openxmlformats.org/officeDocument/2006/relationships/image" Target="../media/image140.png"/><Relationship Id="rId14" Type="http://schemas.openxmlformats.org/officeDocument/2006/relationships/image" Target="../media/image143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145.jpeg"/><Relationship Id="rId12" Type="http://schemas.openxmlformats.org/officeDocument/2006/relationships/image" Target="../media/image1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9.jpeg"/><Relationship Id="rId5" Type="http://schemas.openxmlformats.org/officeDocument/2006/relationships/image" Target="../media/image7.png"/><Relationship Id="rId15" Type="http://schemas.openxmlformats.org/officeDocument/2006/relationships/image" Target="../media/image152.png"/><Relationship Id="rId10" Type="http://schemas.openxmlformats.org/officeDocument/2006/relationships/image" Target="../media/image148.jpeg"/><Relationship Id="rId4" Type="http://schemas.openxmlformats.org/officeDocument/2006/relationships/image" Target="../media/image144.jpg"/><Relationship Id="rId9" Type="http://schemas.openxmlformats.org/officeDocument/2006/relationships/image" Target="../media/image147.jpeg"/><Relationship Id="rId14" Type="http://schemas.openxmlformats.org/officeDocument/2006/relationships/image" Target="../media/image151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emf"/><Relationship Id="rId3" Type="http://schemas.openxmlformats.org/officeDocument/2006/relationships/image" Target="../media/image6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em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2.xml"/><Relationship Id="rId3" Type="http://schemas.openxmlformats.org/officeDocument/2006/relationships/image" Target="../media/image157.png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2" Type="http://schemas.openxmlformats.org/officeDocument/2006/relationships/notesSlide" Target="../notesSlides/notesSlide48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microsoft.com/office/2007/relationships/diagramDrawing" Target="../diagrams/drawing1.xml"/><Relationship Id="rId5" Type="http://schemas.openxmlformats.org/officeDocument/2006/relationships/image" Target="../media/image4.png"/><Relationship Id="rId15" Type="http://schemas.openxmlformats.org/officeDocument/2006/relationships/diagramColors" Target="../diagrams/colors2.xml"/><Relationship Id="rId10" Type="http://schemas.openxmlformats.org/officeDocument/2006/relationships/diagramColors" Target="../diagrams/colors1.xml"/><Relationship Id="rId4" Type="http://schemas.openxmlformats.org/officeDocument/2006/relationships/image" Target="../media/image7.png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18.jpe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3.emf"/><Relationship Id="rId12" Type="http://schemas.openxmlformats.org/officeDocument/2006/relationships/image" Target="http://im7-tub.yandex.net/i?id=76249326-18-72" TargetMode="External"/><Relationship Id="rId1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6" Type="http://schemas.openxmlformats.org/officeDocument/2006/relationships/image" Target="http://im5-tub.yandex.net/i?id=392304426-38-7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7.jpeg"/><Relationship Id="rId5" Type="http://schemas.openxmlformats.org/officeDocument/2006/relationships/image" Target="../media/image7.png"/><Relationship Id="rId15" Type="http://schemas.openxmlformats.org/officeDocument/2006/relationships/image" Target="../media/image19.jpeg"/><Relationship Id="rId10" Type="http://schemas.openxmlformats.org/officeDocument/2006/relationships/image" Target="../media/image16.png"/><Relationship Id="rId4" Type="http://schemas.openxmlformats.org/officeDocument/2006/relationships/image" Target="../media/image12.jpeg"/><Relationship Id="rId9" Type="http://schemas.openxmlformats.org/officeDocument/2006/relationships/image" Target="../media/image15.emf"/><Relationship Id="rId14" Type="http://schemas.openxmlformats.org/officeDocument/2006/relationships/image" Target="http://img525.imageshack.us/img525/8440/32331182010de6acfbbb1fe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7.jpeg"/><Relationship Id="rId5" Type="http://schemas.openxmlformats.org/officeDocument/2006/relationships/image" Target="../media/image23.jpe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2.jpeg"/><Relationship Id="rId9" Type="http://schemas.openxmlformats.org/officeDocument/2006/relationships/image" Target="../media/image25.png"/><Relationship Id="rId1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6.png"/><Relationship Id="rId18" Type="http://schemas.openxmlformats.org/officeDocument/2006/relationships/image" Target="../media/image42.png"/><Relationship Id="rId3" Type="http://schemas.openxmlformats.org/officeDocument/2006/relationships/image" Target="../media/image6.png"/><Relationship Id="rId21" Type="http://schemas.openxmlformats.org/officeDocument/2006/relationships/image" Target="../media/image44.jpeg"/><Relationship Id="rId7" Type="http://schemas.openxmlformats.org/officeDocument/2006/relationships/image" Target="../media/image29.png"/><Relationship Id="rId12" Type="http://schemas.openxmlformats.org/officeDocument/2006/relationships/image" Target="../media/image37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0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6.png"/><Relationship Id="rId5" Type="http://schemas.openxmlformats.org/officeDocument/2006/relationships/image" Target="../media/image7.png"/><Relationship Id="rId15" Type="http://schemas.openxmlformats.org/officeDocument/2006/relationships/image" Target="../media/image39.jpeg"/><Relationship Id="rId23" Type="http://schemas.openxmlformats.org/officeDocument/2006/relationships/image" Target="../media/image22.jpeg"/><Relationship Id="rId10" Type="http://schemas.openxmlformats.org/officeDocument/2006/relationships/image" Target="../media/image24.png"/><Relationship Id="rId19" Type="http://schemas.openxmlformats.org/officeDocument/2006/relationships/image" Target="../media/image31.png"/><Relationship Id="rId4" Type="http://schemas.openxmlformats.org/officeDocument/2006/relationships/image" Target="../media/image23.jpeg"/><Relationship Id="rId9" Type="http://schemas.openxmlformats.org/officeDocument/2006/relationships/image" Target="../media/image35.gif"/><Relationship Id="rId14" Type="http://schemas.openxmlformats.org/officeDocument/2006/relationships/image" Target="../media/image38.png"/><Relationship Id="rId22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/>
          </p:cNvSpPr>
          <p:nvPr/>
        </p:nvSpPr>
        <p:spPr>
          <a:xfrm>
            <a:off x="4365270" y="6403334"/>
            <a:ext cx="3456385" cy="443126"/>
          </a:xfrm>
          <a:prstGeom prst="rect">
            <a:avLst/>
          </a:prstGeom>
        </p:spPr>
        <p:txBody>
          <a:bodyPr/>
          <a:lstStyle>
            <a:lvl1pPr marL="340769" indent="-340769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lang="en-US" sz="2300" kern="1200" dirty="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1pPr>
            <a:lvl2pPr marL="739328" indent="-282991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lang="en-US" sz="1900" kern="1200" dirty="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2pPr>
            <a:lvl3pPr marL="1136386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3pPr>
            <a:lvl4pPr marL="1592713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4pPr>
            <a:lvl5pPr marL="2047574" indent="-226628" algn="l" defTabSz="909701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500" kern="1200">
                <a:solidFill>
                  <a:srgbClr val="10253F"/>
                </a:solidFill>
                <a:latin typeface="Arial" pitchFamily="34" charset="0"/>
                <a:ea typeface="+mn-ea"/>
                <a:cs typeface="+mn-cs"/>
              </a:defRPr>
            </a:lvl5pPr>
            <a:lvl6pPr marL="2503150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58273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13392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68512" indent="-227513" algn="l" defTabSz="91023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215" dirty="0" smtClean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</a:rPr>
              <a:t>Февраль 2019</a:t>
            </a:r>
            <a:endParaRPr lang="ru-RU" sz="2215" dirty="0">
              <a:solidFill>
                <a:prstClr val="white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96400" y="5085184"/>
            <a:ext cx="23042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2">
            <a:extLst>
              <a:ext uri="{FF2B5EF4-FFF2-40B4-BE49-F238E27FC236}">
                <a16:creationId xmlns="" xmlns:a16="http://schemas.microsoft.com/office/drawing/2014/main" id="{9764D7ED-4AC2-498B-98A8-1D852FD4F7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5967" y="4607923"/>
            <a:ext cx="2222344" cy="731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3632" y="5539036"/>
            <a:ext cx="1782968" cy="9143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Название 1"/>
          <p:cNvSpPr txBox="1">
            <a:spLocks/>
          </p:cNvSpPr>
          <p:nvPr/>
        </p:nvSpPr>
        <p:spPr>
          <a:xfrm>
            <a:off x="47328" y="4401108"/>
            <a:ext cx="6696744" cy="21602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3600" b="1" dirty="0" smtClean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  <a:t>Цифровая трансформация электросетевого комплекса: </a:t>
            </a:r>
            <a:br>
              <a:rPr lang="ru-RU" sz="3600" b="1" dirty="0" smtClean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</a:br>
            <a:r>
              <a:rPr lang="ru-RU" sz="3600" b="1" dirty="0" smtClean="0">
                <a:solidFill>
                  <a:schemeClr val="tx2"/>
                </a:solidFill>
                <a:latin typeface="Arial Narrow" panose="020B0606020202030204" pitchFamily="34" charset="0"/>
                <a:cs typeface="Arial"/>
              </a:rPr>
              <a:t>просто о сложном</a:t>
            </a:r>
            <a:endParaRPr lang="ru-RU" sz="3600" b="1" dirty="0">
              <a:solidFill>
                <a:schemeClr val="tx2"/>
              </a:solidFill>
              <a:latin typeface="Arial Narrow" panose="020B060602020203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54183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8328248" y="1111538"/>
            <a:ext cx="3744416" cy="2520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9336" y="1052626"/>
            <a:ext cx="3744416" cy="252028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10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ПУТИ РАЗВИТИЯ ЭНЕРГОСИСТЕМЫ. КАК ПОПАСТЬ В «ЗАВТРА»?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291" y="1124634"/>
            <a:ext cx="3951933" cy="205452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6851" y="1052626"/>
            <a:ext cx="259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Элементная надежность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48328" y="1135861"/>
            <a:ext cx="245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Системная надежность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8" y="1507582"/>
            <a:ext cx="1728192" cy="172819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563" y="1426195"/>
            <a:ext cx="2971048" cy="21467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28" y="1924971"/>
            <a:ext cx="1547545" cy="125418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795" y="1563209"/>
            <a:ext cx="843106" cy="62021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8424401" y="3750131"/>
            <a:ext cx="355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Надежность сети обеспечивается за счет совокупности элементов и умной системы управления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0618" y="3636002"/>
            <a:ext cx="355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Надежность сети обеспечивается за счет надежности отдельных элементов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9336" y="4932457"/>
            <a:ext cx="1186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Оптимальное соотношение затрат на повышение элементной и системной надежности – 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путь к повышению эффективности электрической сети.</a:t>
            </a:r>
            <a:endParaRPr lang="ru-RU" sz="1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335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11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2050020" y="55339"/>
            <a:ext cx="8694278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ЗАВТРА (КАК ДОЛЖНО БЫТЬ)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Технический прогресс обуславливает завышенные ожидания потребителя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Доступность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Эффективность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Энерговооруженность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prstClr val="black"/>
                </a:solidFill>
              </a:rPr>
              <a:t>Энергозависимость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Развитие 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Стоимость электроэнергии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7302" y="514077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Требования к сдерживанию роста цен и тарифов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68202" y="3429000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Возможности энергосистемы развиваются в соответствии с ожиданиями потребителя</a:t>
            </a:r>
            <a:endParaRPr lang="ru-RU" sz="1600" dirty="0">
              <a:solidFill>
                <a:prstClr val="black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446859" y="2164178"/>
            <a:ext cx="941170" cy="1023929"/>
            <a:chOff x="1755060" y="2305118"/>
            <a:chExt cx="941170" cy="1023929"/>
          </a:xfrm>
        </p:grpSpPr>
        <p:sp>
          <p:nvSpPr>
            <p:cNvPr id="110" name="Овал 109"/>
            <p:cNvSpPr/>
            <p:nvPr/>
          </p:nvSpPr>
          <p:spPr>
            <a:xfrm>
              <a:off x="1809624" y="2305118"/>
              <a:ext cx="861745" cy="10239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12" name="Рисунок 111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060" y="2390950"/>
              <a:ext cx="941170" cy="840465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324" y="1178934"/>
            <a:ext cx="376113" cy="3761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13" y="1571604"/>
            <a:ext cx="1027203" cy="684802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Повышенные требования к бесперебойности у всех потребителей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1" t="37402" r="7400" b="36162"/>
          <a:stretch/>
        </p:blipFill>
        <p:spPr>
          <a:xfrm>
            <a:off x="6985030" y="2703104"/>
            <a:ext cx="360040" cy="432048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3" t="-845" r="37887" b="65597"/>
          <a:stretch/>
        </p:blipFill>
        <p:spPr>
          <a:xfrm>
            <a:off x="6693195" y="3282798"/>
            <a:ext cx="459194" cy="612259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2760" r="75095" b="70803"/>
          <a:stretch/>
        </p:blipFill>
        <p:spPr>
          <a:xfrm>
            <a:off x="6557178" y="3036532"/>
            <a:ext cx="288032" cy="432048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536563" y="2698866"/>
            <a:ext cx="504056" cy="432048"/>
          </a:xfrm>
          <a:prstGeom prst="rect">
            <a:avLst/>
          </a:prstGeom>
        </p:spPr>
      </p:pic>
      <p:pic>
        <p:nvPicPr>
          <p:cNvPr id="128" name="Рисунок 12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1" r="69526"/>
          <a:stretch/>
        </p:blipFill>
        <p:spPr>
          <a:xfrm>
            <a:off x="6713937" y="3000275"/>
            <a:ext cx="529836" cy="446972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-1923" r="4207" b="66674"/>
          <a:stretch/>
        </p:blipFill>
        <p:spPr>
          <a:xfrm>
            <a:off x="7000374" y="3182731"/>
            <a:ext cx="432049" cy="576063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88" y="4287534"/>
            <a:ext cx="808863" cy="808863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1876" y="4520348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Рост спроса на электроэнергию</a:t>
            </a:r>
            <a:endParaRPr lang="ru-RU" sz="1100" dirty="0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33643" y="2062672"/>
            <a:ext cx="1869475" cy="1476148"/>
            <a:chOff x="9224234" y="1202963"/>
            <a:chExt cx="1977400" cy="1561366"/>
          </a:xfrm>
        </p:grpSpPr>
        <p:pic>
          <p:nvPicPr>
            <p:cNvPr id="117" name="Рисунок 11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5284" y="2389414"/>
              <a:ext cx="450924" cy="294510"/>
            </a:xfrm>
            <a:prstGeom prst="rect">
              <a:avLst/>
            </a:prstGeom>
          </p:spPr>
        </p:pic>
        <p:cxnSp>
          <p:nvCxnSpPr>
            <p:cNvPr id="118" name="Прямая соединительная линия 117"/>
            <p:cNvCxnSpPr>
              <a:stCxn id="117" idx="3"/>
            </p:cNvCxnSpPr>
            <p:nvPr/>
          </p:nvCxnSpPr>
          <p:spPr>
            <a:xfrm flipV="1">
              <a:off x="9600746" y="1497473"/>
              <a:ext cx="0" cy="813734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>
              <a:off x="9457946" y="231120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Рисунок 12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23" name="Прямая соединительная линия 122"/>
            <p:cNvCxnSpPr>
              <a:stCxn id="122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H="1">
              <a:off x="9955882" y="1968892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единительная линия 134"/>
            <p:cNvCxnSpPr/>
            <p:nvPr/>
          </p:nvCxnSpPr>
          <p:spPr>
            <a:xfrm flipH="1">
              <a:off x="9589657" y="1968892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Прямая соединительная линия 135"/>
            <p:cNvCxnSpPr/>
            <p:nvPr/>
          </p:nvCxnSpPr>
          <p:spPr>
            <a:xfrm flipH="1">
              <a:off x="9748002" y="1879709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7" name="Рисунок 136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38" name="Прямая соединительная линия 137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Рисунок 144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46" name="Прямая соединительная линия 145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2" name="Рисунок 15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188174" y="1418122"/>
              <a:ext cx="320988" cy="209645"/>
            </a:xfrm>
            <a:prstGeom prst="rect">
              <a:avLst/>
            </a:prstGeom>
          </p:spPr>
        </p:pic>
        <p:cxnSp>
          <p:nvCxnSpPr>
            <p:cNvPr id="153" name="Прямая соединительная линия 152"/>
            <p:cNvCxnSpPr/>
            <p:nvPr/>
          </p:nvCxnSpPr>
          <p:spPr>
            <a:xfrm rot="16200000" flipH="1" flipV="1">
              <a:off x="9340507" y="157396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flipV="1">
              <a:off x="9344213" y="1683441"/>
              <a:ext cx="0" cy="29432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flipH="1">
              <a:off x="9509434" y="1968892"/>
              <a:ext cx="8477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9328295" y="1968892"/>
              <a:ext cx="7427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 flipH="1">
              <a:off x="9396781" y="1913766"/>
              <a:ext cx="97126" cy="55126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"/>
          <p:cNvGrpSpPr/>
          <p:nvPr/>
        </p:nvGrpSpPr>
        <p:grpSpPr>
          <a:xfrm>
            <a:off x="237609" y="1489908"/>
            <a:ext cx="946314" cy="675952"/>
            <a:chOff x="10814408" y="438571"/>
            <a:chExt cx="1186248" cy="830189"/>
          </a:xfrm>
        </p:grpSpPr>
        <p:sp>
          <p:nvSpPr>
            <p:cNvPr id="158" name="Овал 157"/>
            <p:cNvSpPr/>
            <p:nvPr/>
          </p:nvSpPr>
          <p:spPr>
            <a:xfrm>
              <a:off x="10814408" y="438571"/>
              <a:ext cx="1186248" cy="83018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59" name="Рисунок 158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25785" y="535645"/>
              <a:ext cx="855289" cy="629178"/>
            </a:xfrm>
            <a:prstGeom prst="rect">
              <a:avLst/>
            </a:prstGeom>
          </p:spPr>
        </p:pic>
      </p:grpSp>
      <p:pic>
        <p:nvPicPr>
          <p:cNvPr id="160" name="Рисунок 1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399" y="1650616"/>
            <a:ext cx="1929205" cy="1929205"/>
          </a:xfrm>
          <a:prstGeom prst="rect">
            <a:avLst/>
          </a:prstGeom>
        </p:spPr>
      </p:pic>
      <p:sp>
        <p:nvSpPr>
          <p:cNvPr id="161" name="Стрелка вправо 16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2" name="Стрелка вправо 161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3" name="Стрелка вправо 162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4" name="Стрелка вправо 163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57" t="13391" r="27483" b="52961"/>
          <a:stretch/>
        </p:blipFill>
        <p:spPr>
          <a:xfrm>
            <a:off x="4771048" y="1385695"/>
            <a:ext cx="725669" cy="720081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44107" y="1447159"/>
            <a:ext cx="11507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Современные средства автоматизации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41" y="4967309"/>
            <a:ext cx="1061306" cy="1105456"/>
          </a:xfrm>
          <a:prstGeom prst="rect">
            <a:avLst/>
          </a:prstGeom>
        </p:spPr>
      </p:pic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124449" y="5085184"/>
            <a:ext cx="11693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Снижение затрат на содержание сети за счет умных систем управления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Высокая энерговооруженность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43003" r="14302" b="6599"/>
          <a:stretch/>
        </p:blipFill>
        <p:spPr>
          <a:xfrm>
            <a:off x="4603443" y="2828161"/>
            <a:ext cx="957778" cy="861057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01290" y="2852936"/>
            <a:ext cx="11425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solidFill>
                  <a:prstClr val="black"/>
                </a:solidFill>
              </a:rPr>
              <a:t>Автоматический мониторинг качества и быстрое реагирование</a:t>
            </a:r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794" y="4268353"/>
            <a:ext cx="1178986" cy="948315"/>
          </a:xfrm>
          <a:prstGeom prst="rect">
            <a:avLst/>
          </a:prstGeom>
        </p:spPr>
      </p:pic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82356" y="4444174"/>
            <a:ext cx="131996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Гибкая сеть – возможность развития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Энергосистема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ОЖИДАНИЯ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ВОЗМОЖНОСТИ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0820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401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  <a:endParaRPr lang="ru-RU" sz="24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9757" y="752455"/>
            <a:ext cx="47525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Данные, которые были нужны для управления распределительной электрической сетью:</a:t>
            </a:r>
          </a:p>
          <a:p>
            <a:pPr algn="ctr"/>
            <a:endParaRPr lang="ru-RU" b="1" dirty="0">
              <a:solidFill>
                <a:prstClr val="black"/>
              </a:solidFill>
            </a:endParaRPr>
          </a:p>
          <a:p>
            <a:pPr algn="ctr"/>
            <a:endParaRPr lang="ru-RU" b="1" dirty="0" smtClean="0">
              <a:solidFill>
                <a:prstClr val="black"/>
              </a:solidFill>
            </a:endParaRPr>
          </a:p>
          <a:p>
            <a:pPr algn="ctr"/>
            <a:endParaRPr lang="ru-RU" sz="1600" b="1" dirty="0">
              <a:solidFill>
                <a:prstClr val="black"/>
              </a:solidFill>
            </a:endParaRPr>
          </a:p>
          <a:p>
            <a:r>
              <a:rPr lang="ru-RU" sz="1600" b="1" dirty="0" smtClean="0">
                <a:solidFill>
                  <a:prstClr val="black"/>
                </a:solidFill>
              </a:rPr>
              <a:t>Наличие/отсутствие напряжения;</a:t>
            </a:r>
          </a:p>
          <a:p>
            <a:endParaRPr lang="ru-RU" sz="1600" b="1" dirty="0" smtClean="0">
              <a:solidFill>
                <a:prstClr val="black"/>
              </a:solidFill>
            </a:endParaRPr>
          </a:p>
          <a:p>
            <a:endParaRPr lang="ru-RU" sz="1600" b="1" dirty="0" smtClean="0">
              <a:solidFill>
                <a:prstClr val="black"/>
              </a:solidFill>
            </a:endParaRPr>
          </a:p>
          <a:p>
            <a:r>
              <a:rPr lang="ru-RU" sz="1600" b="1" dirty="0" smtClean="0">
                <a:solidFill>
                  <a:prstClr val="black"/>
                </a:solidFill>
              </a:rPr>
              <a:t>Нагрузка в сети;</a:t>
            </a:r>
          </a:p>
          <a:p>
            <a:endParaRPr lang="ru-RU" sz="1600" b="1" dirty="0" smtClean="0">
              <a:solidFill>
                <a:prstClr val="black"/>
              </a:solidFill>
            </a:endParaRPr>
          </a:p>
          <a:p>
            <a:endParaRPr lang="ru-RU" sz="1600" b="1" dirty="0">
              <a:solidFill>
                <a:prstClr val="black"/>
              </a:solidFill>
            </a:endParaRPr>
          </a:p>
          <a:p>
            <a:r>
              <a:rPr lang="ru-RU" sz="1600" b="1" dirty="0" smtClean="0">
                <a:solidFill>
                  <a:prstClr val="black"/>
                </a:solidFill>
              </a:rPr>
              <a:t>Положение коммутационных аппаратов.</a:t>
            </a:r>
            <a:endParaRPr lang="ru-RU" sz="1600" b="1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63" y="1969781"/>
            <a:ext cx="1029494" cy="10294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0" y="2904522"/>
            <a:ext cx="908720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" t="23317" r="55400" b="14425"/>
          <a:stretch/>
        </p:blipFill>
        <p:spPr>
          <a:xfrm>
            <a:off x="186385" y="3789040"/>
            <a:ext cx="97725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263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  <a:endParaRPr lang="ru-RU" sz="24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9757" y="752455"/>
            <a:ext cx="475252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>
                    <a:lumMod val="50000"/>
                  </a:prstClr>
                </a:solidFill>
              </a:rPr>
              <a:t>Данные, которые были нужны для управления распределительной электрической сетью:</a:t>
            </a:r>
          </a:p>
          <a:p>
            <a:pPr algn="ctr"/>
            <a:endParaRPr lang="ru-RU" b="1" dirty="0">
              <a:solidFill>
                <a:prstClr val="white">
                  <a:lumMod val="50000"/>
                </a:prstClr>
              </a:solidFill>
            </a:endParaRPr>
          </a:p>
          <a:p>
            <a:pPr algn="ctr"/>
            <a:endParaRPr lang="ru-RU" b="1" dirty="0" smtClean="0">
              <a:solidFill>
                <a:prstClr val="white">
                  <a:lumMod val="50000"/>
                </a:prstClr>
              </a:solidFill>
            </a:endParaRPr>
          </a:p>
          <a:p>
            <a:pPr algn="ctr"/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</a:rPr>
              <a:t>Наличие/отсутствие напряжения;</a:t>
            </a:r>
          </a:p>
          <a:p>
            <a:endParaRPr lang="ru-RU" sz="1600" b="1" dirty="0" smtClean="0">
              <a:solidFill>
                <a:prstClr val="white">
                  <a:lumMod val="50000"/>
                </a:prstClr>
              </a:solidFill>
            </a:endParaRPr>
          </a:p>
          <a:p>
            <a:endParaRPr lang="ru-RU" sz="1600" b="1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</a:rPr>
              <a:t>Нагрузка в сети;</a:t>
            </a:r>
          </a:p>
          <a:p>
            <a:endParaRPr lang="ru-RU" sz="1600" b="1" dirty="0" smtClean="0">
              <a:solidFill>
                <a:prstClr val="white">
                  <a:lumMod val="50000"/>
                </a:prstClr>
              </a:solidFill>
            </a:endParaRPr>
          </a:p>
          <a:p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ru-RU" sz="1600" b="1" dirty="0" smtClean="0">
                <a:solidFill>
                  <a:prstClr val="white">
                    <a:lumMod val="50000"/>
                  </a:prstClr>
                </a:solidFill>
              </a:rPr>
              <a:t>Положение коммутационных аппаратов.</a:t>
            </a:r>
            <a:endParaRPr lang="ru-RU" sz="1600" b="1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63" y="1969781"/>
            <a:ext cx="1029494" cy="10294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0" y="2904522"/>
            <a:ext cx="908720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" t="23317" r="55400" b="14425"/>
          <a:stretch/>
        </p:blipFill>
        <p:spPr>
          <a:xfrm>
            <a:off x="186385" y="3789040"/>
            <a:ext cx="977251" cy="7200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16080" y="316969"/>
            <a:ext cx="4752528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AD47">
                    <a:lumMod val="75000"/>
                  </a:srgbClr>
                </a:solidFill>
              </a:rPr>
              <a:t>Новые данные:</a:t>
            </a: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Телеизмерения;</a:t>
            </a:r>
          </a:p>
          <a:p>
            <a:pPr>
              <a:spcBef>
                <a:spcPts val="600"/>
              </a:spcBef>
            </a:pPr>
            <a:endParaRPr lang="ru-RU" sz="1600" b="1" dirty="0" smtClean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Технический и коммерческий учет;</a:t>
            </a:r>
          </a:p>
          <a:p>
            <a:pPr>
              <a:spcBef>
                <a:spcPts val="600"/>
              </a:spcBef>
            </a:pPr>
            <a:endParaRPr lang="ru-RU" sz="1600" b="1" dirty="0" smtClean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«Сухой контакт»;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Технологическое телевидение;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Мониторинг состояния оборудования;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Перемещение бригад;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Метеоусловия;</a:t>
            </a:r>
          </a:p>
          <a:p>
            <a:pPr>
              <a:spcBef>
                <a:spcPts val="600"/>
              </a:spcBef>
            </a:pPr>
            <a:endParaRPr lang="ru-RU" sz="1600" b="1" dirty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Геоинформационные данные.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55" y="836712"/>
            <a:ext cx="632779" cy="6327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304" y="1466607"/>
            <a:ext cx="720080" cy="720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72" y="2183803"/>
            <a:ext cx="649745" cy="6497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004" y="2830664"/>
            <a:ext cx="548680" cy="5486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057" y="3410158"/>
            <a:ext cx="548680" cy="5486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884" y="3922256"/>
            <a:ext cx="730920" cy="7309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79220" y="5790195"/>
            <a:ext cx="916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Новые данные влияют на качество и эффективность услуги по передаче электроэнергии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21365"/>
            <a:ext cx="538970" cy="5103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914" y="5199547"/>
            <a:ext cx="494860" cy="4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797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«Цифровой след»</a:t>
            </a:r>
            <a:endParaRPr lang="ru-RU" sz="24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4747" y="112474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~</a:t>
            </a:r>
            <a:r>
              <a:rPr lang="ru-RU" b="1" dirty="0">
                <a:solidFill>
                  <a:srgbClr val="00B050"/>
                </a:solidFill>
                <a:latin typeface="Arial,Bold"/>
              </a:rPr>
              <a:t>500 Мбайт </a:t>
            </a:r>
            <a:r>
              <a:rPr lang="ru-RU" b="1" dirty="0">
                <a:solidFill>
                  <a:prstClr val="black"/>
                </a:solidFill>
                <a:latin typeface="Arial,Bold"/>
              </a:rPr>
              <a:t>данных производит </a:t>
            </a:r>
            <a:r>
              <a:rPr lang="ru-RU" b="1" dirty="0" smtClean="0">
                <a:solidFill>
                  <a:prstClr val="black"/>
                </a:solidFill>
                <a:latin typeface="Arial,Bold"/>
              </a:rPr>
              <a:t>человек каждый </a:t>
            </a:r>
            <a:r>
              <a:rPr lang="ru-RU" b="1" dirty="0">
                <a:solidFill>
                  <a:prstClr val="black"/>
                </a:solidFill>
                <a:latin typeface="Arial,Bold"/>
              </a:rPr>
              <a:t>день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</a:rPr>
              <a:t>(удары сердца, паузы в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</a:rPr>
              <a:t>наборе текста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</a:rPr>
              <a:t>,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</a:rPr>
              <a:t>неотправленные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</a:rPr>
              <a:t>сообщения, др.)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91400" y="1134078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По данным Минэнерго России тепловая </a:t>
            </a:r>
            <a:r>
              <a:rPr lang="ru-RU" dirty="0">
                <a:solidFill>
                  <a:prstClr val="black"/>
                </a:solidFill>
              </a:rPr>
              <a:t>электростанция производит 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~ 2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терабайт </a:t>
            </a:r>
            <a:r>
              <a:rPr lang="ru-RU" dirty="0">
                <a:solidFill>
                  <a:prstClr val="black"/>
                </a:solidFill>
              </a:rPr>
              <a:t>данных, из них структурируются и используются всего 1–2%. 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262953" y="2204864"/>
            <a:ext cx="5833047" cy="3456384"/>
            <a:chOff x="344747" y="2492896"/>
            <a:chExt cx="5833047" cy="3456384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6"/>
            <a:srcRect l="1569" t="33201" r="41616" b="6951"/>
            <a:stretch/>
          </p:blipFill>
          <p:spPr>
            <a:xfrm>
              <a:off x="344747" y="2492896"/>
              <a:ext cx="5833047" cy="3456384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561170" y="2887503"/>
              <a:ext cx="3663021" cy="7200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6784883" y="2898810"/>
            <a:ext cx="54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«Цифровой след» распределительной электрической сети растет с каждым днем.</a:t>
            </a:r>
          </a:p>
          <a:p>
            <a:endParaRPr lang="ru-RU" b="1" dirty="0" smtClean="0">
              <a:solidFill>
                <a:prstClr val="black"/>
              </a:solidFill>
              <a:effectLst>
                <a:glow rad="228600">
                  <a:srgbClr val="70AD47">
                    <a:satMod val="175000"/>
                    <a:alpha val="40000"/>
                  </a:srgbClr>
                </a:glow>
              </a:effectLst>
            </a:endParaRPr>
          </a:p>
          <a:p>
            <a:r>
              <a:rPr lang="ru-RU" b="1" dirty="0" smtClean="0">
                <a:solidFill>
                  <a:prstClr val="black"/>
                </a:solidFill>
                <a:effectLst>
                  <a:glow rad="228600">
                    <a:srgbClr val="70AD47">
                      <a:satMod val="175000"/>
                      <a:alpha val="40000"/>
                    </a:srgbClr>
                  </a:glow>
                </a:effectLst>
              </a:rPr>
              <a:t>Их структурирование и эффективное использование в автоматизированных системах – первый шаг к цифровой трансформации.</a:t>
            </a:r>
            <a:endParaRPr lang="ru-RU" b="1" dirty="0">
              <a:solidFill>
                <a:prstClr val="black"/>
              </a:solidFill>
              <a:effectLst>
                <a:glow rad="228600">
                  <a:srgbClr val="70AD47">
                    <a:satMod val="175000"/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845608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ФРАГМЕНТАРНОСТЬ И РАЗРОЗНЕННОСТЬ ИНФОРМАЦИОННЫХ СИСТЕМ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3556" y="377565"/>
            <a:ext cx="204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Ситуация как есть: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91568" y="340285"/>
            <a:ext cx="2166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Целевое состояние:</a:t>
            </a:r>
            <a:endParaRPr lang="ru-RU" b="1" dirty="0">
              <a:solidFill>
                <a:prstClr val="black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56040" y="908720"/>
            <a:ext cx="5052897" cy="4718075"/>
            <a:chOff x="6159076" y="659027"/>
            <a:chExt cx="6028714" cy="562923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78" t="3308" r="29038" b="-753"/>
            <a:stretch/>
          </p:blipFill>
          <p:spPr>
            <a:xfrm>
              <a:off x="6159076" y="659027"/>
              <a:ext cx="6028714" cy="5578810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6494991" y="737308"/>
              <a:ext cx="5678660" cy="5550950"/>
              <a:chOff x="6494991" y="737308"/>
              <a:chExt cx="5678660" cy="5550950"/>
            </a:xfrm>
          </p:grpSpPr>
          <p:sp>
            <p:nvSpPr>
              <p:cNvPr id="54" name="Овал 53"/>
              <p:cNvSpPr/>
              <p:nvPr/>
            </p:nvSpPr>
            <p:spPr>
              <a:xfrm>
                <a:off x="7414351" y="737308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SCADA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10349343" y="1636699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ru-RU" sz="1100" b="1" kern="0" dirty="0">
                    <a:solidFill>
                      <a:prstClr val="white"/>
                    </a:solidFill>
                  </a:rPr>
                  <a:t>АРМ РЗА</a:t>
                </a:r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9336360" y="2644412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SAP PM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Овал 56"/>
              <p:cNvSpPr/>
              <p:nvPr/>
            </p:nvSpPr>
            <p:spPr>
              <a:xfrm>
                <a:off x="10834083" y="3137324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SAP IS-U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6955630" y="3136681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SAP CRM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11381563" y="770135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ru-RU" sz="1100" b="1" kern="0" dirty="0">
                    <a:solidFill>
                      <a:prstClr val="white"/>
                    </a:solidFill>
                  </a:rPr>
                  <a:t>АСУЗД</a:t>
                </a:r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11075433" y="5205075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8955458" y="5005623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8354769" y="3593149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8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Овал 62"/>
              <p:cNvSpPr/>
              <p:nvPr/>
            </p:nvSpPr>
            <p:spPr>
              <a:xfrm>
                <a:off x="6494991" y="1673107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ru-RU" sz="700" b="1" kern="0" dirty="0">
                    <a:solidFill>
                      <a:prstClr val="white"/>
                    </a:solidFill>
                  </a:rPr>
                  <a:t>ПК </a:t>
                </a:r>
                <a:r>
                  <a:rPr lang="ru-RU" sz="700" b="1" kern="0" dirty="0" smtClean="0">
                    <a:solidFill>
                      <a:prstClr val="white"/>
                    </a:solidFill>
                  </a:rPr>
                  <a:t>Аварийность</a:t>
                </a:r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Овал 63"/>
              <p:cNvSpPr/>
              <p:nvPr/>
            </p:nvSpPr>
            <p:spPr>
              <a:xfrm>
                <a:off x="8153553" y="2278208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7475385" y="4592611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Q</a:t>
                </a:r>
                <a:r>
                  <a:rPr lang="ru-RU" sz="1100" b="1" kern="0" dirty="0">
                    <a:solidFill>
                      <a:prstClr val="white"/>
                    </a:solidFill>
                  </a:rPr>
                  <a:t> -</a:t>
                </a:r>
                <a:r>
                  <a:rPr lang="en-US" sz="1100" b="1" kern="0" dirty="0">
                    <a:solidFill>
                      <a:prstClr val="white"/>
                    </a:solidFill>
                  </a:rPr>
                  <a:t> </a:t>
                </a:r>
                <a:r>
                  <a:rPr lang="ru-RU" sz="1100" b="1" kern="0" dirty="0">
                    <a:solidFill>
                      <a:prstClr val="white"/>
                    </a:solidFill>
                  </a:rPr>
                  <a:t>ГИС</a:t>
                </a:r>
              </a:p>
            </p:txBody>
          </p:sp>
          <p:sp>
            <p:nvSpPr>
              <p:cNvPr id="66" name="Овал 65"/>
              <p:cNvSpPr/>
              <p:nvPr/>
            </p:nvSpPr>
            <p:spPr>
              <a:xfrm>
                <a:off x="6561305" y="5487950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Овал 66"/>
              <p:cNvSpPr/>
              <p:nvPr/>
            </p:nvSpPr>
            <p:spPr>
              <a:xfrm>
                <a:off x="8927604" y="1141848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SAP</a:t>
                </a:r>
              </a:p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MM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Овал 67"/>
              <p:cNvSpPr/>
              <p:nvPr/>
            </p:nvSpPr>
            <p:spPr>
              <a:xfrm>
                <a:off x="10373132" y="5513161"/>
                <a:ext cx="750759" cy="775097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SAP</a:t>
                </a:r>
              </a:p>
              <a:p>
                <a:pPr algn="ctr" defTabSz="457200"/>
                <a:r>
                  <a:rPr lang="en-US" sz="1100" b="1" kern="0" dirty="0">
                    <a:solidFill>
                      <a:prstClr val="white"/>
                    </a:solidFill>
                  </a:rPr>
                  <a:t>IH</a:t>
                </a:r>
                <a:endParaRPr lang="ru-RU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Овал 68"/>
              <p:cNvSpPr/>
              <p:nvPr/>
            </p:nvSpPr>
            <p:spPr>
              <a:xfrm>
                <a:off x="11381563" y="4544800"/>
                <a:ext cx="792088" cy="792088"/>
              </a:xfrm>
              <a:prstGeom prst="ellipse">
                <a:avLst/>
              </a:prstGeom>
              <a:solidFill>
                <a:srgbClr val="4F81BD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105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10523012" y="3756571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11462231" y="2834417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Овал 48"/>
              <p:cNvSpPr/>
              <p:nvPr/>
            </p:nvSpPr>
            <p:spPr>
              <a:xfrm>
                <a:off x="11031464" y="1365757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Овал 49"/>
              <p:cNvSpPr/>
              <p:nvPr/>
            </p:nvSpPr>
            <p:spPr>
              <a:xfrm>
                <a:off x="9504093" y="4708329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8608458" y="5709900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7141493" y="5187420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9094682" y="3281554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Овал 72"/>
              <p:cNvSpPr/>
              <p:nvPr/>
            </p:nvSpPr>
            <p:spPr>
              <a:xfrm>
                <a:off x="6655333" y="3753484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7578361" y="2834417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Овал 74"/>
              <p:cNvSpPr/>
              <p:nvPr/>
            </p:nvSpPr>
            <p:spPr>
              <a:xfrm>
                <a:off x="8590006" y="1843916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9505800" y="904651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7118627" y="1347609"/>
                <a:ext cx="444749" cy="44474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rtlCol="0" anchor="ctr"/>
              <a:lstStyle/>
              <a:p>
                <a:pPr algn="ctr" defTabSz="457200"/>
                <a:endParaRPr lang="ru-RU" sz="700" b="1" kern="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" name="Группа 8"/>
          <p:cNvGrpSpPr/>
          <p:nvPr/>
        </p:nvGrpSpPr>
        <p:grpSpPr>
          <a:xfrm>
            <a:off x="820693" y="1412326"/>
            <a:ext cx="3687832" cy="3797366"/>
            <a:chOff x="135248" y="1160613"/>
            <a:chExt cx="4396653" cy="4527240"/>
          </a:xfrm>
        </p:grpSpPr>
        <p:sp>
          <p:nvSpPr>
            <p:cNvPr id="86" name="Овал 85"/>
            <p:cNvSpPr/>
            <p:nvPr/>
          </p:nvSpPr>
          <p:spPr>
            <a:xfrm>
              <a:off x="1970088" y="2168699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345735" y="1160613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901673" y="223587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419302" y="405699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766857" y="1485921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SCADA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2711624" y="1377284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АРМ РЗА</a:t>
              </a:r>
            </a:p>
          </p:txBody>
        </p:sp>
        <p:sp>
          <p:nvSpPr>
            <p:cNvPr id="27" name="Овал 26"/>
            <p:cNvSpPr/>
            <p:nvPr/>
          </p:nvSpPr>
          <p:spPr>
            <a:xfrm>
              <a:off x="2012373" y="2202472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PM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012373" y="3066359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IS-U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407368" y="3284984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 CRM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3739813" y="1981181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АСУЗД</a:t>
              </a:r>
            </a:p>
          </p:txBody>
        </p:sp>
        <p:sp>
          <p:nvSpPr>
            <p:cNvPr id="33" name="Овал 32"/>
            <p:cNvSpPr/>
            <p:nvPr/>
          </p:nvSpPr>
          <p:spPr>
            <a:xfrm>
              <a:off x="1919536" y="4198546"/>
              <a:ext cx="792088" cy="792088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1100" b="1" kern="0" dirty="0">
                  <a:solidFill>
                    <a:prstClr val="white"/>
                  </a:solidFill>
                </a:rPr>
                <a:t>РАПРТП</a:t>
              </a:r>
            </a:p>
          </p:txBody>
        </p:sp>
        <p:sp>
          <p:nvSpPr>
            <p:cNvPr id="35" name="Овал 34"/>
            <p:cNvSpPr/>
            <p:nvPr/>
          </p:nvSpPr>
          <p:spPr>
            <a:xfrm>
              <a:off x="1596065" y="486289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781142" y="326286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8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840136" y="3688811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ru-RU" sz="700" b="1" kern="0" dirty="0">
                  <a:solidFill>
                    <a:prstClr val="white"/>
                  </a:solidFill>
                </a:rPr>
                <a:t>ПК </a:t>
              </a:r>
              <a:r>
                <a:rPr lang="ru-RU" sz="700" b="1" kern="0" dirty="0" smtClean="0">
                  <a:solidFill>
                    <a:prstClr val="white"/>
                  </a:solidFill>
                </a:rPr>
                <a:t>Аварийность</a:t>
              </a:r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1255717" y="2487763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135248" y="2151674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Q</a:t>
              </a:r>
              <a:r>
                <a:rPr lang="ru-RU" sz="1100" b="1" kern="0" dirty="0">
                  <a:solidFill>
                    <a:prstClr val="white"/>
                  </a:solidFill>
                </a:rPr>
                <a:t> -</a:t>
              </a:r>
              <a:r>
                <a:rPr lang="en-US" sz="1100" b="1" kern="0" dirty="0">
                  <a:solidFill>
                    <a:prstClr val="white"/>
                  </a:solidFill>
                </a:rPr>
                <a:t> </a:t>
              </a:r>
              <a:r>
                <a:rPr lang="ru-RU" sz="1100" b="1" kern="0" dirty="0">
                  <a:solidFill>
                    <a:prstClr val="white"/>
                  </a:solidFill>
                </a:rPr>
                <a:t>ГИС</a:t>
              </a:r>
            </a:p>
          </p:txBody>
        </p:sp>
        <p:sp>
          <p:nvSpPr>
            <p:cNvPr id="48" name="Овал 47"/>
            <p:cNvSpPr/>
            <p:nvPr/>
          </p:nvSpPr>
          <p:spPr>
            <a:xfrm>
              <a:off x="803412" y="4488695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1416406" y="1468920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</a:t>
              </a:r>
            </a:p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MM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804461" y="4823305"/>
              <a:ext cx="750759" cy="77509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SAP</a:t>
              </a:r>
            </a:p>
            <a:p>
              <a:pPr algn="ctr" defTabSz="457200"/>
              <a:r>
                <a:rPr lang="en-US" sz="1100" b="1" kern="0" dirty="0">
                  <a:solidFill>
                    <a:prstClr val="white"/>
                  </a:solidFill>
                </a:rPr>
                <a:t>IH</a:t>
              </a:r>
              <a:endParaRPr lang="ru-RU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8" name="Овал 77"/>
            <p:cNvSpPr/>
            <p:nvPr/>
          </p:nvSpPr>
          <p:spPr>
            <a:xfrm>
              <a:off x="1566762" y="3673752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9" name="Овал 78"/>
            <p:cNvSpPr/>
            <p:nvPr/>
          </p:nvSpPr>
          <p:spPr>
            <a:xfrm>
              <a:off x="2802289" y="262161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523372" y="2966826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558619" y="4855527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3257452" y="317555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3651512" y="1434110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4" name="Овал 83"/>
            <p:cNvSpPr/>
            <p:nvPr/>
          </p:nvSpPr>
          <p:spPr>
            <a:xfrm>
              <a:off x="3303135" y="4241533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85" name="Овал 84"/>
            <p:cNvSpPr/>
            <p:nvPr/>
          </p:nvSpPr>
          <p:spPr>
            <a:xfrm>
              <a:off x="2407500" y="5243104"/>
              <a:ext cx="444749" cy="4447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algn="ctr" defTabSz="457200"/>
              <a:endParaRPr lang="ru-RU" sz="700" b="1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878802" y="3346822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white"/>
                </a:solidFill>
              </a:rPr>
              <a:t>СУМО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002237" y="4645850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prstClr val="white"/>
                </a:solidFill>
              </a:rPr>
              <a:t>Метео</a:t>
            </a:r>
            <a:r>
              <a:rPr lang="ru-RU" sz="1100" b="1" dirty="0" smtClean="0">
                <a:solidFill>
                  <a:prstClr val="white"/>
                </a:solidFill>
              </a:rPr>
              <a:t>-портал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718155" y="2628784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Авто-</a:t>
            </a:r>
            <a:r>
              <a:rPr lang="ru-RU" sz="1100" b="1" dirty="0" err="1" smtClean="0">
                <a:solidFill>
                  <a:prstClr val="white"/>
                </a:solidFill>
              </a:rPr>
              <a:t>трекер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762250" y="4675357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>
                <a:solidFill>
                  <a:prstClr val="white"/>
                </a:solidFill>
              </a:rPr>
              <a:t>Метео</a:t>
            </a:r>
            <a:r>
              <a:rPr lang="ru-RU" sz="1100" b="1" dirty="0" smtClean="0">
                <a:solidFill>
                  <a:prstClr val="white"/>
                </a:solidFill>
              </a:rPr>
              <a:t>-портал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0810594" y="4261371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АРМ</a:t>
            </a:r>
          </a:p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АСУЭ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309675" y="3548095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white"/>
                </a:solidFill>
              </a:rPr>
              <a:t>СУМО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051157" y="2363666"/>
            <a:ext cx="729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Авто-</a:t>
            </a:r>
            <a:r>
              <a:rPr lang="ru-RU" sz="1100" b="1" dirty="0" err="1" smtClean="0">
                <a:solidFill>
                  <a:prstClr val="white"/>
                </a:solidFill>
              </a:rPr>
              <a:t>трекер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35920" y="5142051"/>
            <a:ext cx="729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«Дозор»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31047" y="4360442"/>
            <a:ext cx="7299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white"/>
                </a:solidFill>
              </a:rPr>
              <a:t>«Дозор»</a:t>
            </a:r>
            <a:endParaRPr lang="ru-RU" sz="1100" b="1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188" y="5589240"/>
            <a:ext cx="12000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effectLst>
                  <a:glow rad="228600">
                    <a:srgbClr val="5B9BD5">
                      <a:satMod val="175000"/>
                      <a:alpha val="40000"/>
                    </a:srgbClr>
                  </a:glow>
                </a:effectLst>
              </a:rPr>
              <a:t>Жесткая связка существующих информационных систем обеспечивает целостность и устойчивость системы управления электросетевой компании.</a:t>
            </a:r>
            <a:endParaRPr lang="ru-RU" sz="1600" b="1" dirty="0">
              <a:solidFill>
                <a:prstClr val="black"/>
              </a:solidFill>
              <a:effectLst>
                <a:glow rad="228600">
                  <a:srgbClr val="5B9BD5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312024" y="571729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«КРИСТАЛЛИЧЕСКАЯ РЕШЕТКА»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77727" y="64941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«АМОРФНАЯ СРЕДА»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1188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08267" y="1148993"/>
            <a:ext cx="3024336" cy="1856656"/>
            <a:chOff x="191344" y="1205272"/>
            <a:chExt cx="2095997" cy="1287624"/>
          </a:xfrm>
        </p:grpSpPr>
        <p:pic>
          <p:nvPicPr>
            <p:cNvPr id="2052" name="Picture 4" descr="ÐÐ°ÑÑÐ¸Ð½ÐºÐ¸ Ð¿Ð¾ Ð·Ð°Ð¿ÑÐ¾ÑÑ Ð¤ÐÐÐÐ§ÐÐ¡ÐÐÐ Ð¡ÐÐ«Ð¡Ð Ð¦ÐÐ¤Ð ÐÐÐÐÐ Ð¡ÐÐÐÐÐÐ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4" t="261" r="52074" b="60327"/>
            <a:stretch/>
          </p:blipFill>
          <p:spPr bwMode="auto">
            <a:xfrm>
              <a:off x="191344" y="1205272"/>
              <a:ext cx="1944217" cy="128762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5" name="Прямоугольник 4"/>
            <p:cNvSpPr/>
            <p:nvPr/>
          </p:nvSpPr>
          <p:spPr>
            <a:xfrm>
              <a:off x="1783285" y="1428267"/>
              <a:ext cx="504056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52838" y="1200696"/>
            <a:ext cx="2586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Аналоговый сигнал </a:t>
            </a:r>
            <a:r>
              <a:rPr lang="ru-RU" sz="3200" b="1" dirty="0" smtClean="0">
                <a:solidFill>
                  <a:srgbClr val="C00000"/>
                </a:solidFill>
              </a:rPr>
              <a:t>+</a:t>
            </a:r>
            <a:r>
              <a:rPr lang="ru-RU" sz="1400" b="1" dirty="0" smtClean="0">
                <a:solidFill>
                  <a:srgbClr val="C00000"/>
                </a:solidFill>
              </a:rPr>
              <a:t> Помеха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ОТКУДА СЛОВО «ЦИФРА»?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51988" y="412036"/>
            <a:ext cx="5279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E9C"/>
                </a:solidFill>
              </a:rPr>
              <a:t>Любой </a:t>
            </a:r>
            <a:r>
              <a:rPr lang="ru-RU" b="1" dirty="0" smtClean="0">
                <a:solidFill>
                  <a:srgbClr val="005E9C"/>
                </a:solidFill>
              </a:rPr>
              <a:t>сигнал</a:t>
            </a:r>
            <a:r>
              <a:rPr lang="en-US" b="1" dirty="0" smtClean="0">
                <a:solidFill>
                  <a:srgbClr val="005E9C"/>
                </a:solidFill>
              </a:rPr>
              <a:t> – </a:t>
            </a:r>
            <a:r>
              <a:rPr lang="ru-RU" b="1" dirty="0" smtClean="0">
                <a:solidFill>
                  <a:srgbClr val="005E9C"/>
                </a:solidFill>
              </a:rPr>
              <a:t>это электромагнитные колебания</a:t>
            </a:r>
            <a:endParaRPr lang="ru-RU" b="1" dirty="0">
              <a:solidFill>
                <a:srgbClr val="005E9C"/>
              </a:solidFill>
            </a:endParaRPr>
          </a:p>
        </p:txBody>
      </p:sp>
      <p:pic>
        <p:nvPicPr>
          <p:cNvPr id="11" name="Picture 4" descr="ÐÐ°ÑÑÐ¸Ð½ÐºÐ¸ Ð¿Ð¾ Ð·Ð°Ð¿ÑÐ¾ÑÑ Ð¤ÐÐÐÐ§ÐÐ¡ÐÐÐ Ð¡ÐÐ«Ð¡Ð Ð¦ÐÐ¤Ð ÐÐÐÐÐ Ð¡ÐÐÐÐÐÐ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3" t="46641" r="5830" b="14854"/>
          <a:stretch/>
        </p:blipFill>
        <p:spPr bwMode="auto">
          <a:xfrm>
            <a:off x="47328" y="4104211"/>
            <a:ext cx="2890020" cy="18031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5" name="TextBox 14"/>
          <p:cNvSpPr txBox="1"/>
          <p:nvPr/>
        </p:nvSpPr>
        <p:spPr>
          <a:xfrm>
            <a:off x="1349039" y="3661544"/>
            <a:ext cx="5557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prstClr val="black"/>
                </a:solidFill>
              </a:rPr>
              <a:t>Цифровой сигнал – это короткие полоски (импульсы)</a:t>
            </a:r>
            <a:endParaRPr lang="ru-RU" b="1" u="sng" dirty="0">
              <a:solidFill>
                <a:prstClr val="black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040743" y="979651"/>
            <a:ext cx="3622628" cy="2227727"/>
            <a:chOff x="191344" y="1205272"/>
            <a:chExt cx="2095997" cy="1287624"/>
          </a:xfrm>
        </p:grpSpPr>
        <p:pic>
          <p:nvPicPr>
            <p:cNvPr id="18" name="Picture 4" descr="ÐÐ°ÑÑÐ¸Ð½ÐºÐ¸ Ð¿Ð¾ Ð·Ð°Ð¿ÑÐ¾ÑÑ Ð¤ÐÐÐÐ§ÐÐ¡ÐÐÐ Ð¡ÐÐ«Ð¡Ð Ð¦ÐÐ¤Ð ÐÐÐÐÐ Ð¡ÐÐÐÐÐÐ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4" t="261" r="52074" b="60327"/>
            <a:stretch/>
          </p:blipFill>
          <p:spPr bwMode="auto">
            <a:xfrm>
              <a:off x="191344" y="1205272"/>
              <a:ext cx="1944217" cy="128762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19" name="Прямоугольник 18"/>
            <p:cNvSpPr/>
            <p:nvPr/>
          </p:nvSpPr>
          <p:spPr>
            <a:xfrm>
              <a:off x="1783285" y="1428267"/>
              <a:ext cx="504056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050" name="Picture 2" descr="ÐÐ°ÑÑÐ¸Ð½ÐºÐ¸ Ð¿Ð¾ Ð·Ð°Ð¿ÑÐ¾ÑÑ ÑÐ¸ÑÑÐ¾Ð²Ð°Ñ ÑÐ²ÑÐ·Ñ ÑÐ¾ÑÐ¾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8" t="21835" r="11425" b="61785"/>
          <a:stretch/>
        </p:blipFill>
        <p:spPr bwMode="auto">
          <a:xfrm>
            <a:off x="7268956" y="152662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3046829" y="1974937"/>
            <a:ext cx="2103395" cy="3202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37348" y="1392617"/>
            <a:ext cx="2343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Передача и усиление 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сигнала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562669" y="1742938"/>
            <a:ext cx="566496" cy="46399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9180" y="937711"/>
            <a:ext cx="2586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Аналоговый сигнал </a:t>
            </a:r>
            <a:r>
              <a:rPr lang="ru-RU" sz="3200" b="1" dirty="0" smtClean="0">
                <a:solidFill>
                  <a:srgbClr val="C00000"/>
                </a:solidFill>
              </a:rPr>
              <a:t>+</a:t>
            </a:r>
            <a:r>
              <a:rPr lang="ru-RU" sz="1400" b="1" dirty="0" smtClean="0">
                <a:solidFill>
                  <a:srgbClr val="C00000"/>
                </a:solidFill>
              </a:rPr>
              <a:t> Помеха</a:t>
            </a:r>
            <a:endParaRPr lang="ru-RU" sz="1400" b="1" dirty="0">
              <a:solidFill>
                <a:srgbClr val="C0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6249166" y="1470535"/>
            <a:ext cx="361916" cy="53562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ÐÐ°ÑÑÐ¸Ð½ÐºÐ¸ Ð¿Ð¾ Ð·Ð°Ð¿ÑÐ¾ÑÑ Ð¤ÐÐÐÐ§ÐÐ¡ÐÐÐ Ð¡ÐÐ«Ð¡Ð Ð¦ÐÐ¤Ð ÐÐÐÐÐ Ð¡ÐÐÐÐÐÐ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3" t="46641" r="5830" b="14854"/>
          <a:stretch/>
        </p:blipFill>
        <p:spPr bwMode="auto">
          <a:xfrm>
            <a:off x="4859544" y="4146110"/>
            <a:ext cx="2890020" cy="18031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2" name="Стрелка вправо 31"/>
          <p:cNvSpPr/>
          <p:nvPr/>
        </p:nvSpPr>
        <p:spPr>
          <a:xfrm>
            <a:off x="2937348" y="5014938"/>
            <a:ext cx="2103395" cy="3202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27867" y="4432618"/>
            <a:ext cx="2343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Передача и усиление 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сигнала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59765" y="4140457"/>
            <a:ext cx="1527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Цифровой сигнал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80233" y="4176007"/>
            <a:ext cx="1560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Цифровой сигнал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24988" y="4117093"/>
            <a:ext cx="1039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1:1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Без помех!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69242" y="2132856"/>
            <a:ext cx="3548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prstClr val="black"/>
                </a:solidFill>
              </a:rPr>
              <a:t>Использование цифровых сигналов позволяет осуществлять сбор и передачу большого массива данных с максимальной достоверностью.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41914" y="3612639"/>
            <a:ext cx="3548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Незаменимо для потребностей современной энергосистемы!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9984432" y="3210074"/>
            <a:ext cx="576064" cy="40256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7" name="Picture 2" descr="ÐÐ°ÑÑÐ¸Ð½ÐºÐ¸ Ð¿Ð¾ Ð·Ð°Ð¿ÑÐ¾ÑÑ ÑÐ¸ÑÑÐ¾Ð²Ð°Ñ ÑÐ²ÑÐ·Ñ ÑÐ¾ÑÐ¾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8" t="21835" r="11425" b="61785"/>
          <a:stretch/>
        </p:blipFill>
        <p:spPr bwMode="auto">
          <a:xfrm>
            <a:off x="2490115" y="1742938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0843" y="808161"/>
            <a:ext cx="332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prstClr val="black"/>
                </a:solidFill>
              </a:rPr>
              <a:t>Аналоговый сигнал – это волна</a:t>
            </a:r>
            <a:endParaRPr lang="ru-RU" b="1" u="sn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5669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954986" y="71523"/>
            <a:ext cx="8694278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2030 (К ЧЕМУ ИДЕМ…)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Технический прогресс обуславливает завышенные ожидания потребителя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5826" y="837105"/>
            <a:ext cx="2892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Надежность и адаптивность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75720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Доступность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Эффективность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Энерговооруженность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988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Активный потребитель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Развитие 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Стоимость электроэнергии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506965" y="3606115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Возможности энергосистемы предвосхищают ожидания потребителя</a:t>
            </a:r>
            <a:endParaRPr lang="ru-RU" sz="1600" dirty="0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13390" y="2060219"/>
            <a:ext cx="1869475" cy="1476148"/>
            <a:chOff x="9224234" y="1202963"/>
            <a:chExt cx="1977400" cy="1561366"/>
          </a:xfrm>
        </p:grpSpPr>
        <p:pic>
          <p:nvPicPr>
            <p:cNvPr id="117" name="Рисунок 116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5284" y="2389414"/>
              <a:ext cx="450924" cy="294510"/>
            </a:xfrm>
            <a:prstGeom prst="rect">
              <a:avLst/>
            </a:prstGeom>
          </p:spPr>
        </p:pic>
        <p:cxnSp>
          <p:nvCxnSpPr>
            <p:cNvPr id="118" name="Прямая соединительная линия 117"/>
            <p:cNvCxnSpPr>
              <a:stCxn id="117" idx="3"/>
            </p:cNvCxnSpPr>
            <p:nvPr/>
          </p:nvCxnSpPr>
          <p:spPr>
            <a:xfrm flipV="1">
              <a:off x="9600746" y="1497473"/>
              <a:ext cx="0" cy="813734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>
              <a:off x="9457946" y="231120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Рисунок 121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23" name="Прямая соединительная линия 122"/>
            <p:cNvCxnSpPr>
              <a:stCxn id="122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H="1">
              <a:off x="9955882" y="1968892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единительная линия 134"/>
            <p:cNvCxnSpPr/>
            <p:nvPr/>
          </p:nvCxnSpPr>
          <p:spPr>
            <a:xfrm flipH="1">
              <a:off x="9589657" y="1968892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Прямая соединительная линия 135"/>
            <p:cNvCxnSpPr/>
            <p:nvPr/>
          </p:nvCxnSpPr>
          <p:spPr>
            <a:xfrm flipH="1">
              <a:off x="9748002" y="1879709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7" name="Рисунок 136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38" name="Прямая соединительная линия 137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Рисунок 144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46" name="Прямая соединительная линия 145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2" name="Рисунок 151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188174" y="1418122"/>
              <a:ext cx="320988" cy="209645"/>
            </a:xfrm>
            <a:prstGeom prst="rect">
              <a:avLst/>
            </a:prstGeom>
          </p:spPr>
        </p:pic>
        <p:cxnSp>
          <p:nvCxnSpPr>
            <p:cNvPr id="153" name="Прямая соединительная линия 152"/>
            <p:cNvCxnSpPr/>
            <p:nvPr/>
          </p:nvCxnSpPr>
          <p:spPr>
            <a:xfrm rot="16200000" flipH="1" flipV="1">
              <a:off x="9340507" y="157396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flipV="1">
              <a:off x="9344213" y="1683441"/>
              <a:ext cx="0" cy="294327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flipH="1">
              <a:off x="9509434" y="1968892"/>
              <a:ext cx="8477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9328295" y="1968892"/>
              <a:ext cx="7427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 flipH="1">
              <a:off x="9396781" y="1913766"/>
              <a:ext cx="97126" cy="55126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"/>
          <p:cNvGrpSpPr/>
          <p:nvPr/>
        </p:nvGrpSpPr>
        <p:grpSpPr>
          <a:xfrm>
            <a:off x="112503" y="1392161"/>
            <a:ext cx="1055409" cy="688382"/>
            <a:chOff x="10814408" y="438571"/>
            <a:chExt cx="1186248" cy="830189"/>
          </a:xfrm>
        </p:grpSpPr>
        <p:sp>
          <p:nvSpPr>
            <p:cNvPr id="158" name="Овал 157"/>
            <p:cNvSpPr/>
            <p:nvPr/>
          </p:nvSpPr>
          <p:spPr>
            <a:xfrm>
              <a:off x="10814408" y="438571"/>
              <a:ext cx="1186248" cy="83018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59" name="Рисунок 158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25785" y="535645"/>
              <a:ext cx="855289" cy="629178"/>
            </a:xfrm>
            <a:prstGeom prst="rect">
              <a:avLst/>
            </a:prstGeom>
          </p:spPr>
        </p:pic>
      </p:grpSp>
      <p:pic>
        <p:nvPicPr>
          <p:cNvPr id="160" name="Рисунок 1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16" y="1661628"/>
            <a:ext cx="1929205" cy="1929205"/>
          </a:xfrm>
          <a:prstGeom prst="rect">
            <a:avLst/>
          </a:prstGeom>
        </p:spPr>
      </p:pic>
      <p:sp>
        <p:nvSpPr>
          <p:cNvPr id="161" name="Стрелка вправо 16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2" name="Стрелка вправо 161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3" name="Стрелка вправо 162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4" name="Стрелка вправо 163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734680"/>
            <a:ext cx="1061306" cy="1105456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60613" y="2906360"/>
            <a:ext cx="1069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solidFill>
                  <a:prstClr val="black"/>
                </a:solidFill>
              </a:rPr>
              <a:t>Системы мониторинга и поддержания качества</a:t>
            </a:r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166" name="Рисунок 16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36" y="4173569"/>
            <a:ext cx="1061306" cy="1105456"/>
          </a:xfrm>
          <a:prstGeom prst="rect">
            <a:avLst/>
          </a:prstGeom>
        </p:spPr>
      </p:pic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99656" y="4404977"/>
            <a:ext cx="12966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Системы прогнозирования и проектирования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41" y="4967309"/>
            <a:ext cx="1061306" cy="1105456"/>
          </a:xfrm>
          <a:prstGeom prst="rect">
            <a:avLst/>
          </a:prstGeom>
        </p:spPr>
      </p:pic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124449" y="5085184"/>
            <a:ext cx="11693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050"/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Снижение затрат на содержание сети за счет умных систем управления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562" y="4206135"/>
            <a:ext cx="1124100" cy="974767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49827" y="436510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Устойчивый спрос и развитие территорий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119" y="2710703"/>
            <a:ext cx="1104010" cy="1095745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54062" y="1443869"/>
            <a:ext cx="12477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Режимы потребления и выработки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383793"/>
            <a:ext cx="925249" cy="771880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Управление энергопотреблением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51" y="4929452"/>
            <a:ext cx="1148822" cy="1127486"/>
          </a:xfrm>
          <a:prstGeom prst="rect">
            <a:avLst/>
          </a:prstGeom>
        </p:spPr>
      </p:pic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9621" y="5249636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Управление тарифами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29" name="Рисунок 12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81" y="1249432"/>
            <a:ext cx="1061306" cy="1105456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05183" y="1363415"/>
            <a:ext cx="122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Системы автоматического восстановления сети</a:t>
            </a:r>
            <a:endParaRPr lang="ru-RU" sz="1100" dirty="0">
              <a:solidFill>
                <a:prstClr val="black"/>
              </a:solidFill>
            </a:endParaRPr>
          </a:p>
        </p:txBody>
      </p:sp>
      <p:grpSp>
        <p:nvGrpSpPr>
          <p:cNvPr id="130" name="Группа 129"/>
          <p:cNvGrpSpPr/>
          <p:nvPr/>
        </p:nvGrpSpPr>
        <p:grpSpPr>
          <a:xfrm>
            <a:off x="2215880" y="2061178"/>
            <a:ext cx="1177760" cy="1476148"/>
            <a:chOff x="9955882" y="1202963"/>
            <a:chExt cx="1245752" cy="1561366"/>
          </a:xfrm>
        </p:grpSpPr>
        <p:pic>
          <p:nvPicPr>
            <p:cNvPr id="165" name="Рисунок 164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877675" y="2391612"/>
              <a:ext cx="450924" cy="294510"/>
            </a:xfrm>
            <a:prstGeom prst="rect">
              <a:avLst/>
            </a:prstGeom>
          </p:spPr>
        </p:pic>
        <p:cxnSp>
          <p:nvCxnSpPr>
            <p:cNvPr id="168" name="Прямая соединительная линия 167"/>
            <p:cNvCxnSpPr>
              <a:stCxn id="165" idx="3"/>
            </p:cNvCxnSpPr>
            <p:nvPr/>
          </p:nvCxnSpPr>
          <p:spPr>
            <a:xfrm flipV="1">
              <a:off x="10103137" y="1766088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9960337" y="2313404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3" name="Рисунок 172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31653" y="1202963"/>
              <a:ext cx="450924" cy="294510"/>
            </a:xfrm>
            <a:prstGeom prst="rect">
              <a:avLst/>
            </a:prstGeom>
          </p:spPr>
        </p:pic>
        <p:cxnSp>
          <p:nvCxnSpPr>
            <p:cNvPr id="174" name="Прямая соединительная линия 173"/>
            <p:cNvCxnSpPr/>
            <p:nvPr/>
          </p:nvCxnSpPr>
          <p:spPr>
            <a:xfrm flipH="1" flipV="1">
              <a:off x="10719868" y="121773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Прямая соединительная линия 174"/>
            <p:cNvCxnSpPr/>
            <p:nvPr/>
          </p:nvCxnSpPr>
          <p:spPr>
            <a:xfrm flipH="1">
              <a:off x="10103137" y="1349759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>
              <a:off x="9981648" y="1607537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10103137" y="1332393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>
              <a:off x="10505242" y="1349759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10288845" y="1202963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Рисунок 179">
              <a:extLst>
                <a:ext uri="{FF2B5EF4-FFF2-40B4-BE49-F238E27FC236}">
                  <a16:creationId xmlns:a16="http://schemas.microsoft.com/office/drawing/2014/main" xmlns="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710" y="2015513"/>
              <a:ext cx="450924" cy="294510"/>
            </a:xfrm>
            <a:prstGeom prst="rect">
              <a:avLst/>
            </a:prstGeom>
          </p:spPr>
        </p:pic>
        <p:cxnSp>
          <p:nvCxnSpPr>
            <p:cNvPr id="181" name="Прямая соединительная линия 180"/>
            <p:cNvCxnSpPr/>
            <p:nvPr/>
          </p:nvCxnSpPr>
          <p:spPr>
            <a:xfrm flipH="1" flipV="1">
              <a:off x="10738925" y="2030285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10453819" y="2165367"/>
              <a:ext cx="40830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Прямая соединительная линия 182"/>
            <p:cNvCxnSpPr/>
            <p:nvPr/>
          </p:nvCxnSpPr>
          <p:spPr>
            <a:xfrm flipH="1">
              <a:off x="10100840" y="2159827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Прямая соединительная линия 183"/>
            <p:cNvCxnSpPr/>
            <p:nvPr/>
          </p:nvCxnSpPr>
          <p:spPr>
            <a:xfrm flipH="1">
              <a:off x="10259185" y="2070644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Прямая соединительная линия 184"/>
            <p:cNvCxnSpPr/>
            <p:nvPr/>
          </p:nvCxnSpPr>
          <p:spPr>
            <a:xfrm>
              <a:off x="10575617" y="2173002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Энергосистема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ОЖИДАНИЯ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ВОЗМОЖНОСТИ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93346" y="833845"/>
            <a:ext cx="1194460" cy="1249479"/>
            <a:chOff x="5498876" y="3403706"/>
            <a:chExt cx="1194460" cy="1249479"/>
          </a:xfrm>
        </p:grpSpPr>
        <p:sp>
          <p:nvSpPr>
            <p:cNvPr id="110" name="Овал 109"/>
            <p:cNvSpPr/>
            <p:nvPr/>
          </p:nvSpPr>
          <p:spPr>
            <a:xfrm>
              <a:off x="5516937" y="3473387"/>
              <a:ext cx="1176399" cy="1179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5498876" y="3735798"/>
              <a:ext cx="116930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50"/>
              </a:lvl1pPr>
            </a:lstStyle>
            <a:p>
              <a:r>
                <a:rPr lang="ru-RU" dirty="0" smtClean="0">
                  <a:solidFill>
                    <a:prstClr val="black"/>
                  </a:solidFill>
                </a:rPr>
                <a:t>Дополнительные услуги в сфере управления энергопотреблением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20572" y="340370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+</a:t>
              </a:r>
              <a:endParaRPr lang="ru-RU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093917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184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ПРИМЕР ЦИФРОВИЗАЦИИ ИЗ ЖИЗНИ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11627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3446800" y="2744685"/>
            <a:ext cx="838973" cy="140528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3126054" y="1281839"/>
            <a:ext cx="2744946" cy="130044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907323" y="896703"/>
            <a:ext cx="1078122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Автоматизация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5" name="Стрелка углом 34"/>
          <p:cNvSpPr/>
          <p:nvPr/>
        </p:nvSpPr>
        <p:spPr>
          <a:xfrm rot="16200000" flipV="1">
            <a:off x="4111808" y="2402816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" t="43245" r="32194" b="10527"/>
          <a:stretch/>
        </p:blipFill>
        <p:spPr>
          <a:xfrm>
            <a:off x="4398869" y="2763139"/>
            <a:ext cx="1358231" cy="1151605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6166498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6495971" y="2768234"/>
            <a:ext cx="838973" cy="140528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6231612" y="1305388"/>
            <a:ext cx="2744946" cy="130044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62138" y="960815"/>
            <a:ext cx="1056109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prstClr val="black"/>
                </a:solidFill>
              </a:rPr>
              <a:t>Цифровизация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16200000" flipV="1">
            <a:off x="7124936" y="2402662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4" r="939"/>
          <a:stretch/>
        </p:blipFill>
        <p:spPr>
          <a:xfrm>
            <a:off x="7395260" y="2840896"/>
            <a:ext cx="1553653" cy="126781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9221370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9550843" y="2768234"/>
            <a:ext cx="838973" cy="140528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9286484" y="1305388"/>
            <a:ext cx="2744946" cy="130044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0141306" y="876734"/>
            <a:ext cx="1907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Полная цифровая трансформация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7" name="Стрелка углом 46"/>
          <p:cNvSpPr/>
          <p:nvPr/>
        </p:nvSpPr>
        <p:spPr>
          <a:xfrm rot="16200000" flipV="1">
            <a:off x="10179808" y="2402662"/>
            <a:ext cx="1078960" cy="976599"/>
          </a:xfrm>
          <a:prstGeom prst="bentArrow">
            <a:avLst>
              <a:gd name="adj1" fmla="val 12879"/>
              <a:gd name="adj2" fmla="val 13889"/>
              <a:gd name="adj3" fmla="val 15909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4" r="939"/>
          <a:stretch/>
        </p:blipFill>
        <p:spPr>
          <a:xfrm>
            <a:off x="10450132" y="2840896"/>
            <a:ext cx="1553653" cy="12678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8" t="6951" r="50742" b="4850"/>
          <a:stretch/>
        </p:blipFill>
        <p:spPr>
          <a:xfrm>
            <a:off x="406331" y="2744685"/>
            <a:ext cx="838973" cy="140528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>
            <a:off x="85585" y="1281839"/>
            <a:ext cx="2744946" cy="1300443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56756" y="814748"/>
            <a:ext cx="2897681" cy="5206539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3207" y="925343"/>
            <a:ext cx="1321667" cy="252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Ручное управление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" name="Стрелка углом 4"/>
          <p:cNvSpPr/>
          <p:nvPr/>
        </p:nvSpPr>
        <p:spPr>
          <a:xfrm rot="16200000" flipV="1">
            <a:off x="1147639" y="2582594"/>
            <a:ext cx="635440" cy="56344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585" y="960643"/>
            <a:ext cx="841286" cy="84128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70245" y="975369"/>
            <a:ext cx="841286" cy="841286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45997" y="975369"/>
            <a:ext cx="841286" cy="84128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414" y="1115070"/>
            <a:ext cx="763812" cy="5618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0098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Поиск решения: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Человек.</a:t>
            </a:r>
          </a:p>
          <a:p>
            <a:pPr algn="ctr"/>
            <a:endParaRPr lang="ru-RU" sz="1600" dirty="0" smtClean="0">
              <a:solidFill>
                <a:prstClr val="black"/>
              </a:solidFill>
            </a:endParaRP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Исполнение решения: Человек.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42363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Поиск решения: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Система + человек.</a:t>
            </a:r>
          </a:p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Исполнение решения: </a:t>
            </a:r>
            <a:r>
              <a:rPr lang="ru-RU" sz="1600" dirty="0">
                <a:solidFill>
                  <a:prstClr val="black"/>
                </a:solidFill>
              </a:rPr>
              <a:t>Ч</a:t>
            </a:r>
            <a:r>
              <a:rPr lang="ru-RU" sz="1600" dirty="0" smtClean="0">
                <a:solidFill>
                  <a:prstClr val="black"/>
                </a:solidFill>
              </a:rPr>
              <a:t>еловек.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04628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Поиск решения: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Система.</a:t>
            </a:r>
          </a:p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Исполнение решения: Человек.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66892" y="4409817"/>
            <a:ext cx="2650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Поиск решения: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Система.</a:t>
            </a:r>
          </a:p>
          <a:p>
            <a:pPr algn="ctr"/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Исполнение решения: Система.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4768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19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Часть 2.</a:t>
            </a:r>
            <a:b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Система управления цифровой электрической сетью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415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Введение</a:t>
            </a:r>
            <a:b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О проекте</a:t>
            </a:r>
            <a:b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«Азбука цифровой трансформации: просто о сложном»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0796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5956" y="1436334"/>
            <a:ext cx="2880320" cy="41274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1592625" y="2317807"/>
            <a:ext cx="646833" cy="9690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9" name="Скругленный прямоугольник 158"/>
          <p:cNvSpPr/>
          <p:nvPr/>
        </p:nvSpPr>
        <p:spPr>
          <a:xfrm>
            <a:off x="3192012" y="1111820"/>
            <a:ext cx="2880320" cy="44519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5" name="Овал 114"/>
          <p:cNvSpPr/>
          <p:nvPr/>
        </p:nvSpPr>
        <p:spPr>
          <a:xfrm>
            <a:off x="4490039" y="1810304"/>
            <a:ext cx="1410990" cy="11137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1" name="Скругленный прямоугольник 160"/>
          <p:cNvSpPr/>
          <p:nvPr/>
        </p:nvSpPr>
        <p:spPr>
          <a:xfrm>
            <a:off x="6201653" y="711084"/>
            <a:ext cx="2880320" cy="4852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8149224" y="1283595"/>
            <a:ext cx="861745" cy="10239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7370916" y="2389298"/>
            <a:ext cx="1410990" cy="100317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3" name="Скругленный прямоугольник 162"/>
          <p:cNvSpPr/>
          <p:nvPr/>
        </p:nvSpPr>
        <p:spPr>
          <a:xfrm>
            <a:off x="9192344" y="107340"/>
            <a:ext cx="2880320" cy="5481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8" name="Овал 157"/>
          <p:cNvSpPr/>
          <p:nvPr/>
        </p:nvSpPr>
        <p:spPr>
          <a:xfrm>
            <a:off x="10814408" y="438571"/>
            <a:ext cx="1186248" cy="830189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3297194" y="3403527"/>
            <a:ext cx="2669955" cy="2039882"/>
          </a:xfrm>
          <a:prstGeom prst="roundRect">
            <a:avLst>
              <a:gd name="adj" fmla="val 2389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4825" y="3450062"/>
            <a:ext cx="2669955" cy="2008598"/>
          </a:xfrm>
          <a:prstGeom prst="roundRect">
            <a:avLst>
              <a:gd name="adj" fmla="val 183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-16725" y="0"/>
            <a:ext cx="9792256" cy="454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УРОВНИ ЗРЕЛОСТИ </a:t>
            </a:r>
            <a:r>
              <a:rPr lang="ru-RU" sz="2000" b="1" u="sng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СИСТЕМЫ УПРАВЛЕНИЯ</a:t>
            </a:r>
            <a:r>
              <a:rPr lang="ru-RU" sz="20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 В ЭЛЕКТРИЧЕСКИХ СЕТЯХ</a:t>
            </a:r>
            <a:endParaRPr lang="ru-RU" sz="20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t="32150" r="5113" b="35300"/>
          <a:stretch/>
        </p:blipFill>
        <p:spPr>
          <a:xfrm>
            <a:off x="369357" y="3827396"/>
            <a:ext cx="2362326" cy="648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BF9EC"/>
              </a:clrFrom>
              <a:clrTo>
                <a:srgbClr val="FBF9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6" r="51512" b="-1638"/>
          <a:stretch/>
        </p:blipFill>
        <p:spPr>
          <a:xfrm>
            <a:off x="4001891" y="3751783"/>
            <a:ext cx="1641162" cy="113972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71892" y="4590781"/>
            <a:ext cx="2668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Практическое отсутствие реакции на внешние изменения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259503" y="4627663"/>
            <a:ext cx="2668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Рефлекторная локальная реакция на внешние изменения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5307" y="1465701"/>
            <a:ext cx="2749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Начальный уровень автоматизации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18068" y="700041"/>
            <a:ext cx="2749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Высокий уровень автоматизации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08491" y="1077906"/>
            <a:ext cx="2749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Низкий уровень автоматизации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51183" y="107340"/>
            <a:ext cx="2749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Цифровизация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" y="551723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Энергосистема в настоящее время имеет потребности, сопоставимые с телом человека,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уровень </a:t>
            </a:r>
            <a:r>
              <a:rPr lang="ru-RU" dirty="0" smtClean="0"/>
              <a:t>зрелости системы управления </a:t>
            </a:r>
            <a:r>
              <a:rPr lang="ru-RU" dirty="0"/>
              <a:t>– между нервной системой </a:t>
            </a:r>
            <a:r>
              <a:rPr lang="ru-RU" dirty="0" smtClean="0"/>
              <a:t>лягушки </a:t>
            </a:r>
            <a:r>
              <a:rPr lang="ru-RU" dirty="0"/>
              <a:t>и млекопитающего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709" y="2036018"/>
            <a:ext cx="450522" cy="451255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7115" y="3015380"/>
            <a:ext cx="450924" cy="294510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>
            <a:stCxn id="34" idx="3"/>
          </p:cNvCxnSpPr>
          <p:nvPr/>
        </p:nvCxnSpPr>
        <p:spPr>
          <a:xfrm flipV="1">
            <a:off x="1162577" y="2467423"/>
            <a:ext cx="0" cy="46975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-654" r="12330"/>
          <a:stretch/>
        </p:blipFill>
        <p:spPr>
          <a:xfrm>
            <a:off x="1633181" y="2370803"/>
            <a:ext cx="565945" cy="772089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307" y="1677567"/>
            <a:ext cx="450522" cy="451255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73419" y="2787720"/>
            <a:ext cx="450924" cy="294510"/>
          </a:xfrm>
          <a:prstGeom prst="rect">
            <a:avLst/>
          </a:prstGeom>
        </p:spPr>
      </p:pic>
      <p:cxnSp>
        <p:nvCxnSpPr>
          <p:cNvPr id="48" name="Прямая соединительная линия 47"/>
          <p:cNvCxnSpPr>
            <a:stCxn id="47" idx="3"/>
          </p:cNvCxnSpPr>
          <p:nvPr/>
        </p:nvCxnSpPr>
        <p:spPr>
          <a:xfrm flipV="1">
            <a:off x="3898881" y="2112032"/>
            <a:ext cx="0" cy="59748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015322" y="2937173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756081" y="2709512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75810" y="2789918"/>
            <a:ext cx="450924" cy="294510"/>
          </a:xfrm>
          <a:prstGeom prst="rect">
            <a:avLst/>
          </a:prstGeom>
        </p:spPr>
      </p:pic>
      <p:cxnSp>
        <p:nvCxnSpPr>
          <p:cNvPr id="62" name="Прямая соединительная линия 61"/>
          <p:cNvCxnSpPr>
            <a:stCxn id="61" idx="3"/>
          </p:cNvCxnSpPr>
          <p:nvPr/>
        </p:nvCxnSpPr>
        <p:spPr>
          <a:xfrm flipV="1">
            <a:off x="4401272" y="2372869"/>
            <a:ext cx="0" cy="338842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258472" y="2711710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4254017" y="2367198"/>
            <a:ext cx="14725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887792" y="2367198"/>
            <a:ext cx="15834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4046137" y="2278015"/>
            <a:ext cx="142801" cy="8918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Рисунок 10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979" y="1314159"/>
            <a:ext cx="450522" cy="451255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0567" y="1799335"/>
            <a:ext cx="450522" cy="451255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16679" y="2909488"/>
            <a:ext cx="450924" cy="294510"/>
          </a:xfrm>
          <a:prstGeom prst="rect">
            <a:avLst/>
          </a:prstGeom>
        </p:spPr>
      </p:pic>
      <p:cxnSp>
        <p:nvCxnSpPr>
          <p:cNvPr id="72" name="Прямая соединительная линия 71"/>
          <p:cNvCxnSpPr>
            <a:stCxn id="71" idx="3"/>
          </p:cNvCxnSpPr>
          <p:nvPr/>
        </p:nvCxnSpPr>
        <p:spPr>
          <a:xfrm flipV="1">
            <a:off x="6542141" y="2233800"/>
            <a:ext cx="0" cy="59748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399341" y="2831280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19070" y="2911686"/>
            <a:ext cx="450924" cy="294510"/>
          </a:xfrm>
          <a:prstGeom prst="rect">
            <a:avLst/>
          </a:prstGeom>
        </p:spPr>
      </p:pic>
      <p:cxnSp>
        <p:nvCxnSpPr>
          <p:cNvPr id="75" name="Прямая соединительная линия 74"/>
          <p:cNvCxnSpPr>
            <a:stCxn id="74" idx="3"/>
          </p:cNvCxnSpPr>
          <p:nvPr/>
        </p:nvCxnSpPr>
        <p:spPr>
          <a:xfrm flipV="1">
            <a:off x="7044532" y="2286162"/>
            <a:ext cx="0" cy="54731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6901732" y="2833478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6897277" y="2488966"/>
            <a:ext cx="14725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6531052" y="2488966"/>
            <a:ext cx="15834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6689397" y="2399783"/>
            <a:ext cx="142801" cy="8918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Рисунок 81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673048" y="1723037"/>
            <a:ext cx="450924" cy="294510"/>
          </a:xfrm>
          <a:prstGeom prst="rect">
            <a:avLst/>
          </a:prstGeom>
        </p:spPr>
      </p:pic>
      <p:cxnSp>
        <p:nvCxnSpPr>
          <p:cNvPr id="83" name="Прямая соединительная линия 82"/>
          <p:cNvCxnSpPr/>
          <p:nvPr/>
        </p:nvCxnSpPr>
        <p:spPr>
          <a:xfrm flipH="1" flipV="1">
            <a:off x="7661263" y="1737809"/>
            <a:ext cx="7413" cy="23995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>
            <a:off x="7044532" y="1869833"/>
            <a:ext cx="616731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6923043" y="2127611"/>
            <a:ext cx="121489" cy="16435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7044532" y="1852467"/>
            <a:ext cx="0" cy="22485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7446637" y="1869833"/>
            <a:ext cx="2079" cy="20749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Рисунок 10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2838" y="2073039"/>
            <a:ext cx="450522" cy="451255"/>
          </a:xfrm>
          <a:prstGeom prst="rect">
            <a:avLst/>
          </a:prstGeom>
        </p:spPr>
      </p:pic>
      <p:cxnSp>
        <p:nvCxnSpPr>
          <p:cNvPr id="105" name="Прямая соединительная линия 104"/>
          <p:cNvCxnSpPr/>
          <p:nvPr/>
        </p:nvCxnSpPr>
        <p:spPr>
          <a:xfrm flipV="1">
            <a:off x="7230240" y="1723037"/>
            <a:ext cx="0" cy="14679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Рисунок 107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60" y="1369427"/>
            <a:ext cx="941170" cy="840465"/>
          </a:xfrm>
          <a:prstGeom prst="rect">
            <a:avLst/>
          </a:prstGeom>
        </p:spPr>
      </p:pic>
      <p:pic>
        <p:nvPicPr>
          <p:cNvPr id="113" name="Рисунок 112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-654" r="12330"/>
          <a:stretch/>
        </p:blipFill>
        <p:spPr>
          <a:xfrm>
            <a:off x="4579183" y="1957201"/>
            <a:ext cx="565945" cy="772089"/>
          </a:xfrm>
          <a:prstGeom prst="rect">
            <a:avLst/>
          </a:prstGeom>
        </p:spPr>
      </p:pic>
      <p:pic>
        <p:nvPicPr>
          <p:cNvPr id="114" name="Рисунок 1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38" y="2172142"/>
            <a:ext cx="681322" cy="433379"/>
          </a:xfrm>
          <a:prstGeom prst="rect">
            <a:avLst/>
          </a:prstGeom>
        </p:spPr>
      </p:pic>
      <p:pic>
        <p:nvPicPr>
          <p:cNvPr id="116" name="Рисунок 1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3584" y="794085"/>
            <a:ext cx="450522" cy="451255"/>
          </a:xfrm>
          <a:prstGeom prst="rect">
            <a:avLst/>
          </a:prstGeom>
        </p:spPr>
      </p:pic>
      <p:pic>
        <p:nvPicPr>
          <p:cNvPr id="117" name="Рисунок 11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1934" y="1038699"/>
            <a:ext cx="450522" cy="451255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75284" y="2389414"/>
            <a:ext cx="450924" cy="294510"/>
          </a:xfrm>
          <a:prstGeom prst="rect">
            <a:avLst/>
          </a:prstGeom>
        </p:spPr>
      </p:pic>
      <p:cxnSp>
        <p:nvCxnSpPr>
          <p:cNvPr id="119" name="Прямая соединительная линия 118"/>
          <p:cNvCxnSpPr>
            <a:stCxn id="118" idx="3"/>
          </p:cNvCxnSpPr>
          <p:nvPr/>
        </p:nvCxnSpPr>
        <p:spPr>
          <a:xfrm flipV="1">
            <a:off x="9600746" y="1497473"/>
            <a:ext cx="0" cy="813734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9457946" y="2311206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1" name="Рисунок 120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77675" y="2391612"/>
            <a:ext cx="450924" cy="294510"/>
          </a:xfrm>
          <a:prstGeom prst="rect">
            <a:avLst/>
          </a:prstGeom>
        </p:spPr>
      </p:pic>
      <p:cxnSp>
        <p:nvCxnSpPr>
          <p:cNvPr id="122" name="Прямая соединительная линия 121"/>
          <p:cNvCxnSpPr>
            <a:stCxn id="121" idx="3"/>
          </p:cNvCxnSpPr>
          <p:nvPr/>
        </p:nvCxnSpPr>
        <p:spPr>
          <a:xfrm flipV="1">
            <a:off x="10103137" y="1766088"/>
            <a:ext cx="0" cy="54731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9960337" y="2313404"/>
            <a:ext cx="294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flipH="1">
            <a:off x="9955882" y="1968892"/>
            <a:ext cx="14725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H="1">
            <a:off x="9589657" y="1968892"/>
            <a:ext cx="15834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H="1">
            <a:off x="9748002" y="1879709"/>
            <a:ext cx="142801" cy="8918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Рисунок 126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31653" y="1202963"/>
            <a:ext cx="450924" cy="294510"/>
          </a:xfrm>
          <a:prstGeom prst="rect">
            <a:avLst/>
          </a:prstGeom>
        </p:spPr>
      </p:pic>
      <p:cxnSp>
        <p:nvCxnSpPr>
          <p:cNvPr id="128" name="Прямая соединительная линия 127"/>
          <p:cNvCxnSpPr/>
          <p:nvPr/>
        </p:nvCxnSpPr>
        <p:spPr>
          <a:xfrm flipH="1" flipV="1">
            <a:off x="10719868" y="1217735"/>
            <a:ext cx="7413" cy="23995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>
            <a:off x="10103137" y="1349759"/>
            <a:ext cx="616731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>
            <a:off x="9981648" y="1607537"/>
            <a:ext cx="121489" cy="16435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flipV="1">
            <a:off x="10103137" y="1332393"/>
            <a:ext cx="0" cy="22485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10505242" y="1349759"/>
            <a:ext cx="2079" cy="20749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Рисунок 13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1443" y="1552965"/>
            <a:ext cx="450522" cy="451255"/>
          </a:xfrm>
          <a:prstGeom prst="rect">
            <a:avLst/>
          </a:prstGeom>
        </p:spPr>
      </p:pic>
      <p:cxnSp>
        <p:nvCxnSpPr>
          <p:cNvPr id="134" name="Прямая соединительная линия 133"/>
          <p:cNvCxnSpPr/>
          <p:nvPr/>
        </p:nvCxnSpPr>
        <p:spPr>
          <a:xfrm flipV="1">
            <a:off x="10288845" y="1202963"/>
            <a:ext cx="0" cy="14679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7" name="Рисунок 136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50710" y="2015513"/>
            <a:ext cx="450924" cy="294510"/>
          </a:xfrm>
          <a:prstGeom prst="rect">
            <a:avLst/>
          </a:prstGeom>
        </p:spPr>
      </p:pic>
      <p:cxnSp>
        <p:nvCxnSpPr>
          <p:cNvPr id="138" name="Прямая соединительная линия 137"/>
          <p:cNvCxnSpPr/>
          <p:nvPr/>
        </p:nvCxnSpPr>
        <p:spPr>
          <a:xfrm flipH="1" flipV="1">
            <a:off x="10738925" y="2030285"/>
            <a:ext cx="7413" cy="23995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flipH="1">
            <a:off x="10453819" y="2165367"/>
            <a:ext cx="408301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flipH="1">
            <a:off x="10100840" y="2159827"/>
            <a:ext cx="15834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H="1">
            <a:off x="10259185" y="2070644"/>
            <a:ext cx="142801" cy="8918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10575617" y="2173002"/>
            <a:ext cx="2079" cy="20749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Рисунок 14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1818" y="2376208"/>
            <a:ext cx="450522" cy="451255"/>
          </a:xfrm>
          <a:prstGeom prst="rect">
            <a:avLst/>
          </a:prstGeom>
        </p:spPr>
      </p:pic>
      <p:pic>
        <p:nvPicPr>
          <p:cNvPr id="146" name="Рисунок 145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88174" y="1418122"/>
            <a:ext cx="320988" cy="209645"/>
          </a:xfrm>
          <a:prstGeom prst="rect">
            <a:avLst/>
          </a:prstGeom>
        </p:spPr>
      </p:pic>
      <p:cxnSp>
        <p:nvCxnSpPr>
          <p:cNvPr id="147" name="Прямая соединительная линия 146"/>
          <p:cNvCxnSpPr/>
          <p:nvPr/>
        </p:nvCxnSpPr>
        <p:spPr>
          <a:xfrm rot="16200000" flipH="1" flipV="1">
            <a:off x="9340507" y="1573965"/>
            <a:ext cx="7413" cy="23995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 flipV="1">
            <a:off x="9344213" y="1683441"/>
            <a:ext cx="0" cy="294327"/>
          </a:xfrm>
          <a:prstGeom prst="line">
            <a:avLst/>
          </a:prstGeom>
          <a:ln w="190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9509434" y="1968892"/>
            <a:ext cx="84779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flipH="1">
            <a:off x="9328295" y="1968892"/>
            <a:ext cx="7427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H="1">
            <a:off x="9396781" y="1913766"/>
            <a:ext cx="97126" cy="55126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" name="Рисунок 156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85" y="535645"/>
            <a:ext cx="855289" cy="629178"/>
          </a:xfrm>
          <a:prstGeom prst="rect">
            <a:avLst/>
          </a:prstGeom>
        </p:spPr>
      </p:pic>
      <p:sp>
        <p:nvSpPr>
          <p:cNvPr id="162" name="Скругленный прямоугольник 161"/>
          <p:cNvSpPr/>
          <p:nvPr/>
        </p:nvSpPr>
        <p:spPr>
          <a:xfrm>
            <a:off x="6302392" y="3422695"/>
            <a:ext cx="2669955" cy="2019215"/>
          </a:xfrm>
          <a:prstGeom prst="roundRect">
            <a:avLst>
              <a:gd name="adj" fmla="val 181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85" y="3536589"/>
            <a:ext cx="2148381" cy="1074191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517" y="2639660"/>
            <a:ext cx="681322" cy="433379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-654" r="12330"/>
          <a:stretch/>
        </p:blipFill>
        <p:spPr>
          <a:xfrm>
            <a:off x="7507294" y="2464653"/>
            <a:ext cx="565945" cy="772089"/>
          </a:xfrm>
          <a:prstGeom prst="rect">
            <a:avLst/>
          </a:prstGeom>
        </p:spPr>
      </p:pic>
      <p:sp>
        <p:nvSpPr>
          <p:cNvPr id="164" name="Скругленный прямоугольник 163"/>
          <p:cNvSpPr/>
          <p:nvPr/>
        </p:nvSpPr>
        <p:spPr>
          <a:xfrm>
            <a:off x="9277395" y="2912844"/>
            <a:ext cx="2669955" cy="2588760"/>
          </a:xfrm>
          <a:prstGeom prst="roundRect">
            <a:avLst>
              <a:gd name="adj" fmla="val 166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8" t="6950" r="15350" b="6951"/>
          <a:stretch/>
        </p:blipFill>
        <p:spPr>
          <a:xfrm>
            <a:off x="9460633" y="3061838"/>
            <a:ext cx="869952" cy="2301162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10288844" y="3198455"/>
            <a:ext cx="17025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Управление системой на основе текущей ситуации любого уровня, анализа предыдущих событий и генетически заложенной информации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99094" y="4509120"/>
            <a:ext cx="2668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Принятие локальных решений на основе генетически заложенной информации и текущей ситуации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977" y="3586563"/>
            <a:ext cx="2555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Нервная трубка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319695" y="3459156"/>
            <a:ext cx="1373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Спинной мозг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311744" y="3469987"/>
            <a:ext cx="10329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 smtClean="0">
                <a:solidFill>
                  <a:prstClr val="black"/>
                </a:solidFill>
              </a:rPr>
              <a:t>Зачатки головного мозга</a:t>
            </a:r>
            <a:endParaRPr lang="ru-RU" sz="1100" i="1" dirty="0">
              <a:solidFill>
                <a:prstClr val="black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421831" y="4147189"/>
            <a:ext cx="970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Рецепторы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556936" y="3460339"/>
            <a:ext cx="1058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Спинной мозг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188174" y="4079470"/>
            <a:ext cx="970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Рецепторы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507758" y="3403514"/>
            <a:ext cx="1152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Головной мозг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9289853" y="2870033"/>
            <a:ext cx="2101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Сложный головной мозг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9022503" y="3393100"/>
            <a:ext cx="1058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Спинной мозг</a:t>
            </a:r>
            <a:endParaRPr lang="ru-RU" sz="1200" i="1" dirty="0">
              <a:solidFill>
                <a:prstClr val="black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9483447" y="5248780"/>
            <a:ext cx="970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prstClr val="black"/>
                </a:solidFill>
              </a:rPr>
              <a:t>Рецепторы</a:t>
            </a:r>
            <a:endParaRPr lang="ru-RU" sz="1200" i="1" dirty="0">
              <a:solidFill>
                <a:prstClr val="black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712874" y="3790160"/>
            <a:ext cx="203167" cy="194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881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454424"/>
            <a:ext cx="11593288" cy="50628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3433873" y="930730"/>
            <a:ext cx="5902487" cy="415539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-16726" y="0"/>
            <a:ext cx="12208725" cy="454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СЛОЖНАЯ ЭНЕРГОСИСТЕМА ТРЕБУЕТ СЛОЖНОЙ СИСТЕМЫ УПРАВЛЕНИЯ</a:t>
            </a:r>
            <a:endParaRPr lang="ru-RU" sz="20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91344" y="5518973"/>
            <a:ext cx="1182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ru-RU" dirty="0" smtClean="0"/>
              <a:t>Структура современной энергосистемы предполагает систему управления, основанную на сложном анализе текущей ситуации в режиме реального времени и мгновенно обрабатывающую огромный объем информации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249" y="1700808"/>
            <a:ext cx="2238794" cy="2736305"/>
          </a:xfrm>
          <a:prstGeom prst="rect">
            <a:avLst/>
          </a:prstGeom>
        </p:spPr>
      </p:pic>
      <p:pic>
        <p:nvPicPr>
          <p:cNvPr id="135" name="Рисунок 13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5" y="2326620"/>
            <a:ext cx="2055604" cy="15121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474" y="1222737"/>
            <a:ext cx="646198" cy="8629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3621" r="32125" b="9485"/>
          <a:stretch/>
        </p:blipFill>
        <p:spPr>
          <a:xfrm>
            <a:off x="7320136" y="1296379"/>
            <a:ext cx="429048" cy="792088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5993094" y="2720397"/>
            <a:ext cx="934062" cy="2880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837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22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«НЕРВНАЯ СИСТЕМА» ЭЛЕКТРИЧЕСКОЙ СЕТИ – СИСТЕМА УПРАВЛЕНИЯ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8" t="6950" r="15350" b="6951"/>
          <a:stretch/>
        </p:blipFill>
        <p:spPr>
          <a:xfrm>
            <a:off x="335360" y="553464"/>
            <a:ext cx="1958214" cy="51797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91481" y="4214986"/>
            <a:ext cx="3993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Нижний уровень (сбор информации):</a:t>
            </a:r>
          </a:p>
        </p:txBody>
      </p:sp>
      <p:pic>
        <p:nvPicPr>
          <p:cNvPr id="9" name="Рисунок 8" descr="9bcc83c2f942f79432c8a3335413d5b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8643" y="4635073"/>
            <a:ext cx="1048605" cy="945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реклоузер"/>
          <p:cNvPicPr>
            <a:picLocks noChangeAspect="1" noChangeArrowheads="1"/>
          </p:cNvPicPr>
          <p:nvPr/>
        </p:nvPicPr>
        <p:blipFill rotWithShape="1">
          <a:blip r:embed="rId8"/>
          <a:srcRect r="14969"/>
          <a:stretch/>
        </p:blipFill>
        <p:spPr>
          <a:xfrm>
            <a:off x="5848426" y="4641732"/>
            <a:ext cx="1364819" cy="938977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https://www.equipnet.ru/netcat_files/148/170/IMG_620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7"/>
          <a:stretch/>
        </p:blipFill>
        <p:spPr bwMode="auto">
          <a:xfrm>
            <a:off x="4782983" y="4641732"/>
            <a:ext cx="1278134" cy="947508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Изображение 04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90429" y="4613792"/>
            <a:ext cx="1463171" cy="975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63551" y="4622076"/>
            <a:ext cx="1449294" cy="967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748749" y="461379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ПС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72885" y="461379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РП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197021" y="461379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ТП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49149" y="461379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sz="1100" b="1" kern="0" dirty="0" err="1" smtClean="0">
                <a:solidFill>
                  <a:prstClr val="black"/>
                </a:solidFill>
              </a:rPr>
              <a:t>Реклоузер</a:t>
            </a:r>
            <a:endParaRPr lang="ru-RU" sz="1100" b="1" kern="0" dirty="0" smtClean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7261" y="461379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ИКЗ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341585" y="4633669"/>
            <a:ext cx="122413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ПУ </a:t>
            </a:r>
            <a:r>
              <a:rPr lang="ru-RU" b="1" dirty="0" smtClean="0">
                <a:solidFill>
                  <a:prstClr val="black"/>
                </a:solidFill>
              </a:rPr>
              <a:t>АСУЭ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41585" y="4633669"/>
            <a:ext cx="122413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ПУ АСУЭ</a:t>
            </a:r>
          </a:p>
        </p:txBody>
      </p:sp>
      <p:pic>
        <p:nvPicPr>
          <p:cNvPr id="25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9205681" y="5061210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8773633" y="5061210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8341585" y="5061210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723370" y="1988840"/>
            <a:ext cx="495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Средний уровень (информационные системы):</a:t>
            </a:r>
          </a:p>
        </p:txBody>
      </p:sp>
      <p:sp>
        <p:nvSpPr>
          <p:cNvPr id="29" name="Овал 28"/>
          <p:cNvSpPr/>
          <p:nvPr/>
        </p:nvSpPr>
        <p:spPr>
          <a:xfrm>
            <a:off x="2705672" y="2310379"/>
            <a:ext cx="792088" cy="792088"/>
          </a:xfrm>
          <a:prstGeom prst="ellipse">
            <a:avLst/>
          </a:prstGeom>
          <a:solidFill>
            <a:srgbClr val="4F81BD">
              <a:lumMod val="75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en-US" sz="1400" b="1" kern="0" dirty="0" smtClean="0">
                <a:solidFill>
                  <a:prstClr val="white"/>
                </a:solidFill>
              </a:rPr>
              <a:t>SCADA</a:t>
            </a:r>
            <a:endParaRPr lang="ru-RU" sz="1400" b="1" kern="0" dirty="0" smtClean="0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495212" y="2310379"/>
            <a:ext cx="792088" cy="792088"/>
          </a:xfrm>
          <a:prstGeom prst="ellipse">
            <a:avLst/>
          </a:prstGeom>
          <a:solidFill>
            <a:srgbClr val="4F81BD">
              <a:lumMod val="75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ru-RU" sz="1400" b="1" kern="0" dirty="0" smtClean="0">
                <a:solidFill>
                  <a:prstClr val="white"/>
                </a:solidFill>
              </a:rPr>
              <a:t>АРМ РЗА</a:t>
            </a:r>
          </a:p>
        </p:txBody>
      </p:sp>
      <p:sp>
        <p:nvSpPr>
          <p:cNvPr id="31" name="Овал 30"/>
          <p:cNvSpPr/>
          <p:nvPr/>
        </p:nvSpPr>
        <p:spPr>
          <a:xfrm>
            <a:off x="4284752" y="2310379"/>
            <a:ext cx="792088" cy="792088"/>
          </a:xfrm>
          <a:prstGeom prst="ellipse">
            <a:avLst/>
          </a:prstGeom>
          <a:solidFill>
            <a:srgbClr val="4F81BD">
              <a:lumMod val="75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en-US" sz="1400" b="1" kern="0" dirty="0" smtClean="0">
                <a:solidFill>
                  <a:prstClr val="white"/>
                </a:solidFill>
              </a:rPr>
              <a:t>SAP PM</a:t>
            </a:r>
            <a:endParaRPr lang="ru-RU" sz="1400" b="1" kern="0" dirty="0" smtClean="0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074292" y="2310379"/>
            <a:ext cx="792088" cy="792088"/>
          </a:xfrm>
          <a:prstGeom prst="ellipse">
            <a:avLst/>
          </a:prstGeom>
          <a:solidFill>
            <a:srgbClr val="4F81BD">
              <a:lumMod val="75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en-US" sz="1400" b="1" kern="0" dirty="0" smtClean="0">
                <a:solidFill>
                  <a:prstClr val="white"/>
                </a:solidFill>
              </a:rPr>
              <a:t>SAP IS-U</a:t>
            </a:r>
            <a:endParaRPr lang="ru-RU" sz="1400" b="1" kern="0" dirty="0" smtClean="0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5863832" y="2310379"/>
            <a:ext cx="792088" cy="792088"/>
          </a:xfrm>
          <a:prstGeom prst="ellipse">
            <a:avLst/>
          </a:prstGeom>
          <a:solidFill>
            <a:srgbClr val="4F81BD">
              <a:lumMod val="75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r>
              <a:rPr lang="en-US" sz="1400" b="1" kern="0" dirty="0" smtClean="0">
                <a:solidFill>
                  <a:prstClr val="white"/>
                </a:solidFill>
              </a:rPr>
              <a:t>SAP CRM</a:t>
            </a:r>
            <a:endParaRPr lang="ru-RU" sz="1400" b="1" kern="0" dirty="0" smtClean="0">
              <a:solidFill>
                <a:prstClr val="white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8232452" y="2310379"/>
            <a:ext cx="792088" cy="792088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АСУЗД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442912" y="2310379"/>
            <a:ext cx="792088" cy="792088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РАПРТП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6653372" y="2310379"/>
            <a:ext cx="792088" cy="792088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</a:rPr>
              <a:t>…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37812" y="5459162"/>
            <a:ext cx="177311" cy="17731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985592" y="3371847"/>
            <a:ext cx="177311" cy="177311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14239" y="457221"/>
            <a:ext cx="4732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Верхний уровень (центр принятия решений):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2523157" y="809729"/>
            <a:ext cx="1589165" cy="1095725"/>
            <a:chOff x="3526153" y="2805973"/>
            <a:chExt cx="1930903" cy="1326588"/>
          </a:xfrm>
        </p:grpSpPr>
        <p:pic>
          <p:nvPicPr>
            <p:cNvPr id="41" name="Picture 2" descr="https://cardaconsultants.com/wp-content/uploads/2011/11/Database.png"/>
            <p:cNvPicPr>
              <a:picLocks noChangeAspect="1" noChangeArrowheads="1"/>
            </p:cNvPicPr>
            <p:nvPr/>
          </p:nvPicPr>
          <p:blipFill>
            <a:blip r:embed="rId13">
              <a:duotone>
                <a:prstClr val="black"/>
                <a:srgbClr val="C0504D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6153" y="2805973"/>
              <a:ext cx="1930903" cy="1326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439" y="3173177"/>
              <a:ext cx="1601601" cy="615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4211271" y="1123814"/>
            <a:ext cx="2292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b="1"/>
            </a:lvl1pPr>
          </a:lstStyle>
          <a:p>
            <a:r>
              <a:rPr lang="ru-RU" dirty="0">
                <a:solidFill>
                  <a:prstClr val="black"/>
                </a:solidFill>
              </a:rPr>
              <a:t>ПТК верхнего уровня</a:t>
            </a:r>
          </a:p>
        </p:txBody>
      </p:sp>
      <p:cxnSp>
        <p:nvCxnSpPr>
          <p:cNvPr id="8" name="Прямая соединительная линия 7"/>
          <p:cNvCxnSpPr>
            <a:stCxn id="2" idx="1"/>
          </p:cNvCxnSpPr>
          <p:nvPr/>
        </p:nvCxnSpPr>
        <p:spPr>
          <a:xfrm flipV="1">
            <a:off x="2091481" y="3549158"/>
            <a:ext cx="0" cy="850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2" idx="1"/>
          </p:cNvCxnSpPr>
          <p:nvPr/>
        </p:nvCxnSpPr>
        <p:spPr>
          <a:xfrm flipH="1">
            <a:off x="1640803" y="4399652"/>
            <a:ext cx="450678" cy="11801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387029" y="2173506"/>
            <a:ext cx="14089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39" idx="1"/>
          </p:cNvCxnSpPr>
          <p:nvPr/>
        </p:nvCxnSpPr>
        <p:spPr>
          <a:xfrm flipH="1">
            <a:off x="1526467" y="641887"/>
            <a:ext cx="987772" cy="1678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авая фигурная скобка 59"/>
          <p:cNvSpPr/>
          <p:nvPr/>
        </p:nvSpPr>
        <p:spPr>
          <a:xfrm>
            <a:off x="9565721" y="596273"/>
            <a:ext cx="354837" cy="5457999"/>
          </a:xfrm>
          <a:prstGeom prst="rightBrace">
            <a:avLst>
              <a:gd name="adj1" fmla="val 4053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901251" y="2184394"/>
            <a:ext cx="2319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Для достижения целевого уровня цифровой трансформации необходимо качественное развитие на всех уровнях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944454" y="3567777"/>
            <a:ext cx="281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Связь и передача данных</a:t>
            </a:r>
          </a:p>
        </p:txBody>
      </p:sp>
      <p:cxnSp>
        <p:nvCxnSpPr>
          <p:cNvPr id="54" name="Прямая соединительная линия 53"/>
          <p:cNvCxnSpPr>
            <a:stCxn id="52" idx="1"/>
          </p:cNvCxnSpPr>
          <p:nvPr/>
        </p:nvCxnSpPr>
        <p:spPr>
          <a:xfrm flipH="1" flipV="1">
            <a:off x="2170986" y="3152625"/>
            <a:ext cx="1773468" cy="599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52" idx="1"/>
          </p:cNvCxnSpPr>
          <p:nvPr/>
        </p:nvCxnSpPr>
        <p:spPr>
          <a:xfrm flipH="1">
            <a:off x="1631530" y="3752443"/>
            <a:ext cx="2312924" cy="62622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Рисунок 5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55" y="3424006"/>
            <a:ext cx="476133" cy="610745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3621" r="32125" b="9485"/>
          <a:stretch/>
        </p:blipFill>
        <p:spPr>
          <a:xfrm>
            <a:off x="10654746" y="764815"/>
            <a:ext cx="724771" cy="133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928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Стрелка вправо 81"/>
          <p:cNvSpPr/>
          <p:nvPr/>
        </p:nvSpPr>
        <p:spPr>
          <a:xfrm rot="2517359">
            <a:off x="7303665" y="2302656"/>
            <a:ext cx="1136910" cy="27667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ПРОГРАММНО-ТЕХНИЧЕСКИЙ КОМПЛЕКС (ПТК) ВЕРХНЕГО УРОВНЯ НА ОСНОВЕ </a:t>
            </a:r>
            <a:r>
              <a:rPr lang="en-US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CIM</a:t>
            </a:r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-МОДЕЛИ СЕТИ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>
            <a:off x="6328844" y="2736255"/>
            <a:ext cx="1221940" cy="1124793"/>
            <a:chOff x="854916" y="2565608"/>
            <a:chExt cx="1754781" cy="1381125"/>
          </a:xfrm>
        </p:grpSpPr>
        <p:pic>
          <p:nvPicPr>
            <p:cNvPr id="11" name="Picture 21" descr="https://image.freepik.com/free-icon/no-translate-detected_318-61972.jpg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9611" y="2789597"/>
              <a:ext cx="1030086" cy="1030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3" descr="http://tak.ucoz.org/_pu/38/68661068.jp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54916" y="2565608"/>
              <a:ext cx="895351" cy="1381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8345068" y="4103176"/>
            <a:ext cx="1605501" cy="982008"/>
            <a:chOff x="4006902" y="4943731"/>
            <a:chExt cx="2334250" cy="1309823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4006902" y="4943731"/>
              <a:ext cx="1765781" cy="1309688"/>
              <a:chOff x="3099043" y="4407197"/>
              <a:chExt cx="1765781" cy="1309688"/>
            </a:xfrm>
          </p:grpSpPr>
          <p:pic>
            <p:nvPicPr>
              <p:cNvPr id="16" name="Picture 13" descr="http://tak.ucoz.org/_pu/38/68661068.jp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099043" y="4407197"/>
                <a:ext cx="880864" cy="1309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9" descr="https://im0-tub-ru.yandex.net/i?id=fc1f228d700a15dc9d1a4d3ebf4434a8&amp;n=13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5457" y="4476642"/>
                <a:ext cx="919367" cy="9193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4817860" y="5884087"/>
              <a:ext cx="1523292" cy="3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Потребители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0006362" y="2427113"/>
            <a:ext cx="670308" cy="1361927"/>
            <a:chOff x="5025008" y="2174036"/>
            <a:chExt cx="911747" cy="1725072"/>
          </a:xfrm>
        </p:grpSpPr>
        <p:pic>
          <p:nvPicPr>
            <p:cNvPr id="19" name="Picture 13" descr="http://tak.ucoz.org/_pu/38/68661068.jpg"/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25008" y="2565608"/>
              <a:ext cx="911747" cy="133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5070101" y="2174036"/>
              <a:ext cx="831009" cy="510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44546A">
                      <a:lumMod val="60000"/>
                      <a:lumOff val="40000"/>
                    </a:srgbClr>
                  </a:solidFill>
                  <a:sym typeface="Symbol"/>
                </a:rPr>
                <a:t></a:t>
              </a:r>
              <a:r>
                <a:rPr lang="en-US" b="1" dirty="0" smtClean="0">
                  <a:solidFill>
                    <a:srgbClr val="44546A">
                      <a:lumMod val="60000"/>
                      <a:lumOff val="40000"/>
                    </a:srgbClr>
                  </a:solidFill>
                  <a:latin typeface="Bodoni MT Black" panose="02070A03080606020203" pitchFamily="18" charset="0"/>
                  <a:sym typeface="Symbol"/>
                </a:rPr>
                <a:t>W</a:t>
              </a:r>
              <a:endParaRPr lang="ru-RU" b="1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859543" y="3701839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9131079" y="1195986"/>
            <a:ext cx="1304528" cy="967833"/>
            <a:chOff x="2841527" y="1051749"/>
            <a:chExt cx="1304528" cy="9678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3" name="Picture 3" descr="\\mrsk-c\dfs\Белгородэнерго\Совместная работа\КОТМИ\Схемы ЛЭП 6-10\Дубовое Г-7,8(18-06-08)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527" y="1051749"/>
              <a:ext cx="1152128" cy="8154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3" descr="\\mrsk-c\dfs\Белгородэнерго\Совместная работа\КОТМИ\Схемы ЛЭП 6-10\Дубовое Г-7,8(18-06-08)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3927" y="1204149"/>
              <a:ext cx="1152128" cy="8154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9289556" y="1432935"/>
            <a:ext cx="1113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Схемы </a:t>
            </a:r>
          </a:p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нормального </a:t>
            </a:r>
          </a:p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режима</a:t>
            </a:r>
            <a:endParaRPr lang="en-US" sz="1200" b="1" u="sng" dirty="0" smtClean="0">
              <a:solidFill>
                <a:prstClr val="black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8172495" y="2723089"/>
            <a:ext cx="1461310" cy="995268"/>
            <a:chOff x="3526153" y="2774673"/>
            <a:chExt cx="2089810" cy="1467063"/>
          </a:xfrm>
        </p:grpSpPr>
        <p:pic>
          <p:nvPicPr>
            <p:cNvPr id="27" name="Picture 2" descr="https://cardaconsultants.com/wp-content/uploads/2011/11/Database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6153" y="2805973"/>
              <a:ext cx="2089810" cy="14357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7712" y="3257784"/>
              <a:ext cx="1601601" cy="615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532804" y="2774673"/>
              <a:ext cx="1977003" cy="499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prstClr val="black"/>
                  </a:solidFill>
                </a:rPr>
                <a:t>CIM-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МОДЕЛЬ</a:t>
              </a:r>
              <a:endParaRPr lang="ru-RU" sz="16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Стрелка вправо 30"/>
          <p:cNvSpPr/>
          <p:nvPr/>
        </p:nvSpPr>
        <p:spPr>
          <a:xfrm>
            <a:off x="9566434" y="3163104"/>
            <a:ext cx="417998" cy="200911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8637446" y="3658248"/>
            <a:ext cx="398942" cy="210507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 rot="16200000">
            <a:off x="8694697" y="2479913"/>
            <a:ext cx="305793" cy="210507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 flipH="1">
            <a:off x="7834660" y="3216204"/>
            <a:ext cx="417998" cy="200911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8923038">
            <a:off x="7217501" y="3894461"/>
            <a:ext cx="1378537" cy="30170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88011" y="3875430"/>
            <a:ext cx="1175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07919" y="4365104"/>
            <a:ext cx="1178072" cy="49079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АРМ АСУЭ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132101" y="4433375"/>
            <a:ext cx="1375292" cy="50779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АРМ АСУЭ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39" name="Стрелка вниз 38"/>
          <p:cNvSpPr/>
          <p:nvPr/>
        </p:nvSpPr>
        <p:spPr>
          <a:xfrm rot="3412073">
            <a:off x="2527270" y="2279174"/>
            <a:ext cx="175987" cy="646688"/>
          </a:xfrm>
          <a:prstGeom prst="downArrow">
            <a:avLst/>
          </a:prstGeom>
          <a:noFill/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0" name="Стрелка вниз 39"/>
          <p:cNvSpPr/>
          <p:nvPr/>
        </p:nvSpPr>
        <p:spPr>
          <a:xfrm rot="18187927" flipH="1">
            <a:off x="4441832" y="2279174"/>
            <a:ext cx="175987" cy="646688"/>
          </a:xfrm>
          <a:prstGeom prst="downArrow">
            <a:avLst/>
          </a:prstGeom>
          <a:noFill/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1" name="Двойная стрелка вверх/вниз 40"/>
          <p:cNvSpPr/>
          <p:nvPr/>
        </p:nvSpPr>
        <p:spPr>
          <a:xfrm rot="18187927" flipH="1">
            <a:off x="2723946" y="3528809"/>
            <a:ext cx="175987" cy="646688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5" name="Стрелка вниз 44"/>
          <p:cNvSpPr/>
          <p:nvPr/>
        </p:nvSpPr>
        <p:spPr>
          <a:xfrm rot="3412073">
            <a:off x="4265799" y="3500090"/>
            <a:ext cx="175987" cy="646688"/>
          </a:xfrm>
          <a:prstGeom prst="downArrow">
            <a:avLst/>
          </a:prstGeom>
          <a:noFill/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7" name="Двойная стрелка влево/вправо 46"/>
          <p:cNvSpPr/>
          <p:nvPr/>
        </p:nvSpPr>
        <p:spPr>
          <a:xfrm>
            <a:off x="2070780" y="1769606"/>
            <a:ext cx="873688" cy="171189"/>
          </a:xfrm>
          <a:prstGeom prst="leftRightArrow">
            <a:avLst/>
          </a:prstGeom>
          <a:noFill/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2593218" y="4611623"/>
            <a:ext cx="639282" cy="1727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68205" y="1625882"/>
            <a:ext cx="1502357" cy="5521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ОИК диспетчера</a:t>
            </a:r>
            <a:endParaRPr lang="ru-RU" b="1" dirty="0">
              <a:solidFill>
                <a:prstClr val="white"/>
              </a:solidFill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5968804" y="476672"/>
            <a:ext cx="0" cy="511256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783632" y="620688"/>
            <a:ext cx="1102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44546A">
                    <a:lumMod val="75000"/>
                  </a:srgbClr>
                </a:solidFill>
              </a:rPr>
              <a:t>Как есть</a:t>
            </a:r>
            <a:endParaRPr lang="ru-RU" sz="2000" b="1" dirty="0">
              <a:solidFill>
                <a:srgbClr val="44546A">
                  <a:lumMod val="75000"/>
                </a:srgb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96996" y="620688"/>
            <a:ext cx="2029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Целевая модель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1231298" y="2736255"/>
            <a:ext cx="1221940" cy="1124793"/>
            <a:chOff x="854916" y="2565608"/>
            <a:chExt cx="1754781" cy="1381125"/>
          </a:xfrm>
        </p:grpSpPr>
        <p:pic>
          <p:nvPicPr>
            <p:cNvPr id="54" name="Picture 21" descr="https://image.freepik.com/free-icon/no-translate-detected_318-61972.jpg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9611" y="2789597"/>
              <a:ext cx="1030086" cy="1030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13" descr="http://tak.ucoz.org/_pu/38/68661068.jp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54916" y="2565608"/>
              <a:ext cx="895351" cy="1381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" name="Группа 55"/>
          <p:cNvGrpSpPr/>
          <p:nvPr/>
        </p:nvGrpSpPr>
        <p:grpSpPr>
          <a:xfrm>
            <a:off x="3247522" y="4103176"/>
            <a:ext cx="1605501" cy="982008"/>
            <a:chOff x="4006902" y="4943731"/>
            <a:chExt cx="2334250" cy="1309823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4006902" y="4943731"/>
              <a:ext cx="1765781" cy="1309688"/>
              <a:chOff x="3099043" y="4407197"/>
              <a:chExt cx="1765781" cy="1309688"/>
            </a:xfrm>
          </p:grpSpPr>
          <p:pic>
            <p:nvPicPr>
              <p:cNvPr id="59" name="Picture 13" descr="http://tak.ucoz.org/_pu/38/68661068.jp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099043" y="4407197"/>
                <a:ext cx="880864" cy="1309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19" descr="https://im0-tub-ru.yandex.net/i?id=fc1f228d700a15dc9d1a4d3ebf4434a8&amp;n=13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5457" y="4476642"/>
                <a:ext cx="919367" cy="9193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8" name="TextBox 57"/>
            <p:cNvSpPr txBox="1"/>
            <p:nvPr/>
          </p:nvSpPr>
          <p:spPr>
            <a:xfrm>
              <a:off x="4817860" y="5884087"/>
              <a:ext cx="1523292" cy="36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Потребители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908816" y="2427113"/>
            <a:ext cx="670308" cy="1361927"/>
            <a:chOff x="5025008" y="2174036"/>
            <a:chExt cx="911747" cy="1725072"/>
          </a:xfrm>
        </p:grpSpPr>
        <p:pic>
          <p:nvPicPr>
            <p:cNvPr id="62" name="Picture 13" descr="http://tak.ucoz.org/_pu/38/68661068.jpg"/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25008" y="2565608"/>
              <a:ext cx="911747" cy="133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5070101" y="2174036"/>
              <a:ext cx="831009" cy="510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44546A">
                      <a:lumMod val="60000"/>
                      <a:lumOff val="40000"/>
                    </a:srgbClr>
                  </a:solidFill>
                  <a:sym typeface="Symbol"/>
                </a:rPr>
                <a:t></a:t>
              </a:r>
              <a:r>
                <a:rPr lang="en-US" b="1" dirty="0" smtClean="0">
                  <a:solidFill>
                    <a:srgbClr val="44546A">
                      <a:lumMod val="60000"/>
                      <a:lumOff val="40000"/>
                    </a:srgbClr>
                  </a:solidFill>
                  <a:latin typeface="Bodoni MT Black" panose="02070A03080606020203" pitchFamily="18" charset="0"/>
                  <a:sym typeface="Symbol"/>
                </a:rPr>
                <a:t>W</a:t>
              </a:r>
              <a:endParaRPr lang="ru-RU" b="1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615674" y="3687415"/>
            <a:ext cx="1032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grpSp>
        <p:nvGrpSpPr>
          <p:cNvPr id="65" name="Группа 64"/>
          <p:cNvGrpSpPr/>
          <p:nvPr/>
        </p:nvGrpSpPr>
        <p:grpSpPr>
          <a:xfrm>
            <a:off x="3999384" y="1124744"/>
            <a:ext cx="1304528" cy="967833"/>
            <a:chOff x="2841527" y="1051749"/>
            <a:chExt cx="1304528" cy="9678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6" name="Picture 3" descr="\\mrsk-c\dfs\Белгородэнерго\Совместная работа\КОТМИ\Схемы ЛЭП 6-10\Дубовое Г-7,8(18-06-08)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527" y="1051749"/>
              <a:ext cx="1152128" cy="8154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\\mrsk-c\dfs\Белгородэнерго\Совместная работа\КОТМИ\Схемы ЛЭП 6-10\Дубовое Г-7,8(18-06-08)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3927" y="1204149"/>
              <a:ext cx="1152128" cy="8154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xtBox 67"/>
          <p:cNvSpPr txBox="1"/>
          <p:nvPr/>
        </p:nvSpPr>
        <p:spPr>
          <a:xfrm>
            <a:off x="4157861" y="1361693"/>
            <a:ext cx="1113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Схемы </a:t>
            </a:r>
          </a:p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нормального </a:t>
            </a:r>
          </a:p>
          <a:p>
            <a:pPr algn="ctr"/>
            <a:r>
              <a:rPr lang="ru-RU" sz="1200" b="1" u="sng" dirty="0" smtClean="0">
                <a:solidFill>
                  <a:prstClr val="black"/>
                </a:solidFill>
              </a:rPr>
              <a:t>режима</a:t>
            </a:r>
            <a:endParaRPr lang="en-US" sz="1200" b="1" u="sng" dirty="0" smtClean="0">
              <a:solidFill>
                <a:prstClr val="black"/>
              </a:solidFill>
            </a:endParaRPr>
          </a:p>
        </p:txBody>
      </p:sp>
      <p:pic>
        <p:nvPicPr>
          <p:cNvPr id="70" name="Picture 6" descr="http://cdn.onlinewebfonts.com/svg/img_35692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61" y="2178062"/>
            <a:ext cx="313268" cy="3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6" descr="http://cdn.onlinewebfonts.com/svg/img_35692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58" y="3364015"/>
            <a:ext cx="313268" cy="3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6" descr="http://cdn.onlinewebfonts.com/svg/img_35692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396" y="2156424"/>
            <a:ext cx="313268" cy="3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3" descr="http://tak.ucoz.org/_pu/38/68661068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2849" y="1391136"/>
            <a:ext cx="670308" cy="105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8166652" y="5044459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032355" y="5066131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08205" y="3852475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pic>
        <p:nvPicPr>
          <p:cNvPr id="79" name="Picture 13" descr="http://tak.ucoz.org/_pu/38/68661068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5114" y="1470794"/>
            <a:ext cx="670308" cy="105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3076691" y="2480186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База данных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358485" y="1817035"/>
            <a:ext cx="1267418" cy="49079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ОИК диспетчера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7578" y="5445224"/>
            <a:ext cx="11940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</a:rPr>
              <a:t>ПТК верхнего уровня на основе </a:t>
            </a:r>
            <a:r>
              <a:rPr lang="en-US" b="1" dirty="0" smtClean="0">
                <a:solidFill>
                  <a:prstClr val="black"/>
                </a:solidFill>
              </a:rPr>
              <a:t>CIM-</a:t>
            </a:r>
            <a:r>
              <a:rPr lang="ru-RU" b="1" dirty="0" smtClean="0">
                <a:solidFill>
                  <a:prstClr val="black"/>
                </a:solidFill>
              </a:rPr>
              <a:t>модели позволяет осуществлять работу оперативных, инженерных и аналитических информационных систем на базе ОДНОЙ «живой» схемы сети.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336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ПОНЯТИЕ </a:t>
            </a:r>
            <a:r>
              <a:rPr lang="en-US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CIM</a:t>
            </a:r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-МОДЕЛИ СЕТИ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7578" y="5445224"/>
            <a:ext cx="11940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</a:rPr>
              <a:t>Использование динамической модели сети в аналитических информационных системах позволит вывести систему управления электрическими сетями на новый </a:t>
            </a:r>
            <a:r>
              <a:rPr lang="ru-RU" b="1" dirty="0">
                <a:solidFill>
                  <a:prstClr val="black"/>
                </a:solidFill>
              </a:rPr>
              <a:t>качественный </a:t>
            </a:r>
            <a:r>
              <a:rPr lang="ru-RU" b="1" dirty="0" smtClean="0">
                <a:solidFill>
                  <a:prstClr val="black"/>
                </a:solidFill>
              </a:rPr>
              <a:t>уровень.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28464" y="583911"/>
            <a:ext cx="11889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err="1">
                <a:solidFill>
                  <a:prstClr val="black"/>
                </a:solidFill>
              </a:rPr>
              <a:t>Common</a:t>
            </a:r>
            <a:r>
              <a:rPr lang="ru-RU" sz="1600" b="1" dirty="0">
                <a:solidFill>
                  <a:prstClr val="black"/>
                </a:solidFill>
              </a:rPr>
              <a:t> </a:t>
            </a:r>
            <a:r>
              <a:rPr lang="ru-RU" sz="1600" b="1" dirty="0" err="1">
                <a:solidFill>
                  <a:prstClr val="black"/>
                </a:solidFill>
              </a:rPr>
              <a:t>Information</a:t>
            </a:r>
            <a:r>
              <a:rPr lang="ru-RU" sz="1600" b="1" dirty="0">
                <a:solidFill>
                  <a:prstClr val="black"/>
                </a:solidFill>
              </a:rPr>
              <a:t> </a:t>
            </a:r>
            <a:r>
              <a:rPr lang="ru-RU" sz="1600" b="1" dirty="0" err="1">
                <a:solidFill>
                  <a:prstClr val="black"/>
                </a:solidFill>
              </a:rPr>
              <a:t>Model</a:t>
            </a:r>
            <a:r>
              <a:rPr lang="ru-RU" sz="1600" b="1" dirty="0">
                <a:solidFill>
                  <a:prstClr val="black"/>
                </a:solidFill>
              </a:rPr>
              <a:t> (CIM)</a:t>
            </a:r>
            <a:r>
              <a:rPr lang="ru-RU" sz="1600" dirty="0">
                <a:solidFill>
                  <a:prstClr val="black"/>
                </a:solidFill>
              </a:rPr>
              <a:t> – общая </a:t>
            </a:r>
            <a:r>
              <a:rPr lang="ru-RU" sz="1600" dirty="0" smtClean="0">
                <a:solidFill>
                  <a:prstClr val="black"/>
                </a:solidFill>
              </a:rPr>
              <a:t>модель </a:t>
            </a:r>
            <a:r>
              <a:rPr lang="ru-RU" sz="1600" dirty="0">
                <a:solidFill>
                  <a:prstClr val="black"/>
                </a:solidFill>
              </a:rPr>
              <a:t>информации - </a:t>
            </a:r>
            <a:r>
              <a:rPr lang="ru-RU" sz="1600" dirty="0" smtClean="0">
                <a:solidFill>
                  <a:prstClr val="black"/>
                </a:solidFill>
              </a:rPr>
              <a:t>абстрактная </a:t>
            </a:r>
            <a:r>
              <a:rPr lang="ru-RU" sz="1600" dirty="0">
                <a:solidFill>
                  <a:prstClr val="black"/>
                </a:solidFill>
              </a:rPr>
              <a:t>модель, которая все множество элементов электроэнергетической системы представляет стандартным образом в виде описания объектов, их свойств и связей между ними. Такое единое описание позволяет осуществлять интеграцию различных приложений, выполненных независимыми </a:t>
            </a:r>
            <a:r>
              <a:rPr lang="ru-RU" sz="1600" dirty="0" smtClean="0">
                <a:solidFill>
                  <a:prstClr val="black"/>
                </a:solidFill>
              </a:rPr>
              <a:t>изготовителями </a:t>
            </a:r>
            <a:r>
              <a:rPr lang="ru-RU" sz="1600" b="1" dirty="0" smtClean="0">
                <a:solidFill>
                  <a:prstClr val="black"/>
                </a:solidFill>
              </a:rPr>
              <a:t>(МЭК-61970-301 </a:t>
            </a:r>
            <a:r>
              <a:rPr lang="ru-RU" sz="1600" b="1" dirty="0">
                <a:solidFill>
                  <a:prstClr val="black"/>
                </a:solidFill>
              </a:rPr>
              <a:t>Интерфейс прикладных программ систем энергетического </a:t>
            </a:r>
            <a:r>
              <a:rPr lang="ru-RU" sz="1600" b="1" dirty="0" smtClean="0">
                <a:solidFill>
                  <a:prstClr val="black"/>
                </a:solidFill>
              </a:rPr>
              <a:t>менеджмента).</a:t>
            </a:r>
            <a:endParaRPr lang="ru-RU" sz="1600" b="1" dirty="0">
              <a:solidFill>
                <a:prstClr val="black"/>
              </a:solidFill>
            </a:endParaRPr>
          </a:p>
        </p:txBody>
      </p:sp>
      <p:pic>
        <p:nvPicPr>
          <p:cNvPr id="8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660083"/>
            <a:ext cx="2395537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4511824" y="2193980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ТЕРМИНЫ, СВЯЗАННЫЕ С </a:t>
            </a:r>
            <a:r>
              <a:rPr lang="en-US" b="1" dirty="0" smtClean="0">
                <a:solidFill>
                  <a:srgbClr val="C00000"/>
                </a:solidFill>
              </a:rPr>
              <a:t>CIM-</a:t>
            </a:r>
            <a:r>
              <a:rPr lang="ru-RU" b="1" dirty="0" smtClean="0">
                <a:solidFill>
                  <a:srgbClr val="C00000"/>
                </a:solidFill>
              </a:rPr>
              <a:t>МОДЕЛЬЮ СЕТИ:</a:t>
            </a:r>
          </a:p>
          <a:p>
            <a:pPr algn="just"/>
            <a:endParaRPr lang="ru-RU" b="1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«Цифровой двойник сети»;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«Цифровая тень»;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Мастер-база</a:t>
            </a:r>
            <a:r>
              <a:rPr lang="ru-RU" dirty="0" smtClean="0">
                <a:solidFill>
                  <a:prstClr val="black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Интеграционная шина;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CIM</a:t>
            </a:r>
            <a:r>
              <a:rPr lang="ru-RU" dirty="0">
                <a:solidFill>
                  <a:prstClr val="black"/>
                </a:solidFill>
              </a:rPr>
              <a:t>-модель.</a:t>
            </a:r>
          </a:p>
          <a:p>
            <a:pPr algn="just"/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4892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Часть 3.</a:t>
            </a:r>
            <a:b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Строение цифровой электрической сети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077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Рисунок 2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92" y="3645024"/>
            <a:ext cx="1236681" cy="824454"/>
          </a:xfrm>
          <a:prstGeom prst="rect">
            <a:avLst/>
          </a:prstGeom>
        </p:spPr>
      </p:pic>
      <p:pic>
        <p:nvPicPr>
          <p:cNvPr id="1030" name="Picture 6" descr="https://image.shutterstock.com/image-vector/nerve-cell-anatomy-detailed-illustration-260nw-64576855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6" b="12506"/>
          <a:stretch/>
        </p:blipFill>
        <p:spPr bwMode="auto">
          <a:xfrm>
            <a:off x="3551970" y="3717032"/>
            <a:ext cx="1143552" cy="66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«СТРОЕНИЕ» ЦИФРОВОЙ ЭЛЕКТРИЧЕСКОЙ СЕТИ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953" y="2557771"/>
            <a:ext cx="772671" cy="568401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78" y="2082007"/>
            <a:ext cx="982940" cy="641983"/>
          </a:xfrm>
          <a:prstGeom prst="rect">
            <a:avLst/>
          </a:prstGeom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1347118" y="2220417"/>
            <a:ext cx="0" cy="3264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72" idx="4"/>
            <a:endCxn id="39" idx="3"/>
          </p:cNvCxnSpPr>
          <p:nvPr/>
        </p:nvCxnSpPr>
        <p:spPr>
          <a:xfrm flipH="1" flipV="1">
            <a:off x="1347118" y="2402998"/>
            <a:ext cx="3275190" cy="194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424193" y="1894784"/>
            <a:ext cx="0" cy="9163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8121038" y="2424337"/>
            <a:ext cx="0" cy="52041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Группа 49"/>
          <p:cNvGrpSpPr/>
          <p:nvPr/>
        </p:nvGrpSpPr>
        <p:grpSpPr>
          <a:xfrm rot="16200000">
            <a:off x="7754207" y="2461420"/>
            <a:ext cx="275997" cy="423501"/>
            <a:chOff x="5530140" y="4365104"/>
            <a:chExt cx="432048" cy="662952"/>
          </a:xfrm>
        </p:grpSpPr>
        <p:sp>
          <p:nvSpPr>
            <p:cNvPr id="51" name="Овал 50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53" name="Прямая соединительная линия 52"/>
          <p:cNvCxnSpPr>
            <a:endCxn id="51" idx="0"/>
          </p:cNvCxnSpPr>
          <p:nvPr/>
        </p:nvCxnSpPr>
        <p:spPr>
          <a:xfrm>
            <a:off x="5424193" y="2673170"/>
            <a:ext cx="2256261" cy="0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121038" y="1860892"/>
            <a:ext cx="0" cy="29356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Группа 54"/>
          <p:cNvGrpSpPr/>
          <p:nvPr/>
        </p:nvGrpSpPr>
        <p:grpSpPr>
          <a:xfrm rot="16200000">
            <a:off x="7754207" y="1808458"/>
            <a:ext cx="275997" cy="423501"/>
            <a:chOff x="5530140" y="4365104"/>
            <a:chExt cx="432048" cy="662952"/>
          </a:xfrm>
        </p:grpSpPr>
        <p:sp>
          <p:nvSpPr>
            <p:cNvPr id="56" name="Овал 5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58" name="Прямая соединительная линия 57"/>
          <p:cNvCxnSpPr>
            <a:endCxn id="56" idx="0"/>
          </p:cNvCxnSpPr>
          <p:nvPr/>
        </p:nvCxnSpPr>
        <p:spPr>
          <a:xfrm>
            <a:off x="5427801" y="2020208"/>
            <a:ext cx="2252654" cy="0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8121038" y="2488865"/>
            <a:ext cx="398581" cy="1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8127780" y="2618444"/>
            <a:ext cx="398581" cy="1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8130357" y="2749073"/>
            <a:ext cx="398581" cy="1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8127779" y="2879702"/>
            <a:ext cx="398581" cy="1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8121038" y="2086258"/>
            <a:ext cx="398581" cy="1"/>
          </a:xfrm>
          <a:prstGeom prst="line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502062" y="1578658"/>
            <a:ext cx="980693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ТП 10/0,4кВ</a:t>
            </a:r>
            <a:endParaRPr lang="ru-RU" sz="1400" dirty="0"/>
          </a:p>
        </p:txBody>
      </p:sp>
      <p:sp>
        <p:nvSpPr>
          <p:cNvPr id="71" name="Овал 70"/>
          <p:cNvSpPr/>
          <p:nvPr/>
        </p:nvSpPr>
        <p:spPr>
          <a:xfrm rot="5400000">
            <a:off x="4800916" y="2255302"/>
            <a:ext cx="334198" cy="334198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Овал 73"/>
          <p:cNvSpPr/>
          <p:nvPr/>
        </p:nvSpPr>
        <p:spPr>
          <a:xfrm rot="5400000">
            <a:off x="4708833" y="2383649"/>
            <a:ext cx="334198" cy="334198"/>
          </a:xfrm>
          <a:prstGeom prst="ellipse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4530253" y="2731782"/>
            <a:ext cx="655317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5110994" y="2744157"/>
            <a:ext cx="0" cy="447194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4590576" y="2753272"/>
            <a:ext cx="0" cy="438079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105894" y="1770199"/>
            <a:ext cx="1032827" cy="472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ПС </a:t>
            </a:r>
          </a:p>
          <a:p>
            <a:pPr algn="ctr"/>
            <a:r>
              <a:rPr lang="ru-RU" sz="1400" dirty="0" smtClean="0"/>
              <a:t>110/35/10кВ</a:t>
            </a:r>
            <a:endParaRPr lang="ru-RU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3863552" y="2742454"/>
            <a:ext cx="731609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ВЛ-35кВ</a:t>
            </a:r>
            <a:endParaRPr lang="ru-RU" sz="1400" dirty="0"/>
          </a:p>
        </p:txBody>
      </p:sp>
      <p:sp>
        <p:nvSpPr>
          <p:cNvPr id="100" name="TextBox 99"/>
          <p:cNvSpPr txBox="1"/>
          <p:nvPr/>
        </p:nvSpPr>
        <p:spPr>
          <a:xfrm>
            <a:off x="2044005" y="2136072"/>
            <a:ext cx="814155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ВЛ-110кВ</a:t>
            </a:r>
            <a:endParaRPr lang="ru-RU" sz="1400" dirty="0"/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flipV="1">
            <a:off x="5115795" y="2426162"/>
            <a:ext cx="308398" cy="1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3989240" y="1318449"/>
            <a:ext cx="0" cy="11087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V="1">
            <a:off x="3989240" y="1318449"/>
            <a:ext cx="601336" cy="1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Группа 107"/>
          <p:cNvGrpSpPr/>
          <p:nvPr/>
        </p:nvGrpSpPr>
        <p:grpSpPr>
          <a:xfrm rot="5400000">
            <a:off x="4687491" y="1042363"/>
            <a:ext cx="334198" cy="512807"/>
            <a:chOff x="5530140" y="4365104"/>
            <a:chExt cx="432048" cy="662952"/>
          </a:xfrm>
        </p:grpSpPr>
        <p:sp>
          <p:nvSpPr>
            <p:cNvPr id="109" name="Овал 108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112" name="Рисунок 111">
            <a:extLst>
              <a:ext uri="{FF2B5EF4-FFF2-40B4-BE49-F238E27FC236}">
                <a16:creationId xmlns:a16="http://schemas.microsoft.com/office/drawing/2014/main" xmlns="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2" y="319956"/>
            <a:ext cx="982940" cy="641983"/>
          </a:xfrm>
          <a:prstGeom prst="rect">
            <a:avLst/>
          </a:prstGeom>
        </p:spPr>
      </p:pic>
      <p:cxnSp>
        <p:nvCxnSpPr>
          <p:cNvPr id="113" name="Прямая соединительная линия 112"/>
          <p:cNvCxnSpPr/>
          <p:nvPr/>
        </p:nvCxnSpPr>
        <p:spPr>
          <a:xfrm>
            <a:off x="1341112" y="458366"/>
            <a:ext cx="0" cy="3264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>
            <a:endCxn id="112" idx="3"/>
          </p:cNvCxnSpPr>
          <p:nvPr/>
        </p:nvCxnSpPr>
        <p:spPr>
          <a:xfrm flipH="1" flipV="1">
            <a:off x="1341112" y="640948"/>
            <a:ext cx="2648129" cy="927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V="1">
            <a:off x="3989240" y="652005"/>
            <a:ext cx="601336" cy="1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Группа 117"/>
          <p:cNvGrpSpPr/>
          <p:nvPr/>
        </p:nvGrpSpPr>
        <p:grpSpPr>
          <a:xfrm rot="5400000">
            <a:off x="4687491" y="375919"/>
            <a:ext cx="334198" cy="512807"/>
            <a:chOff x="5530140" y="4365104"/>
            <a:chExt cx="432048" cy="662952"/>
          </a:xfrm>
        </p:grpSpPr>
        <p:sp>
          <p:nvSpPr>
            <p:cNvPr id="119" name="Овал 118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3970705" y="728381"/>
            <a:ext cx="805466" cy="472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ПС </a:t>
            </a:r>
          </a:p>
          <a:p>
            <a:pPr algn="ctr"/>
            <a:r>
              <a:rPr lang="ru-RU" sz="1400" dirty="0" smtClean="0"/>
              <a:t>110/10кВ</a:t>
            </a:r>
            <a:endParaRPr lang="ru-RU" sz="1400" dirty="0"/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>
            <a:off x="5110993" y="458366"/>
            <a:ext cx="0" cy="341055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5420390" y="1147921"/>
            <a:ext cx="0" cy="34105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V="1">
            <a:off x="3989240" y="1089925"/>
            <a:ext cx="0" cy="27083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859136" y="894612"/>
            <a:ext cx="130105" cy="209864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V="1">
            <a:off x="3989240" y="636968"/>
            <a:ext cx="0" cy="226115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flipV="1">
            <a:off x="5121942" y="627552"/>
            <a:ext cx="858239" cy="1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7282001" y="1160959"/>
            <a:ext cx="0" cy="29356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Группа 144"/>
          <p:cNvGrpSpPr/>
          <p:nvPr/>
        </p:nvGrpSpPr>
        <p:grpSpPr>
          <a:xfrm rot="16200000">
            <a:off x="6915169" y="1108525"/>
            <a:ext cx="275997" cy="423501"/>
            <a:chOff x="5530140" y="4365104"/>
            <a:chExt cx="432048" cy="662952"/>
          </a:xfrm>
        </p:grpSpPr>
        <p:sp>
          <p:nvSpPr>
            <p:cNvPr id="146" name="Овал 14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148" name="Прямая соединительная линия 147"/>
          <p:cNvCxnSpPr/>
          <p:nvPr/>
        </p:nvCxnSpPr>
        <p:spPr>
          <a:xfrm flipV="1">
            <a:off x="5143068" y="1328060"/>
            <a:ext cx="1674228" cy="1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 flipV="1">
            <a:off x="7282001" y="1214916"/>
            <a:ext cx="398581" cy="1"/>
          </a:xfrm>
          <a:prstGeom prst="line">
            <a:avLst/>
          </a:prstGeom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 flipV="1">
            <a:off x="7295158" y="1418184"/>
            <a:ext cx="398581" cy="1"/>
          </a:xfrm>
          <a:prstGeom prst="line">
            <a:avLst/>
          </a:prstGeom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6548027" y="832865"/>
            <a:ext cx="980693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ТП 10/0,4кВ</a:t>
            </a:r>
            <a:endParaRPr lang="ru-RU" sz="1400" dirty="0"/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>
            <a:off x="5420390" y="473067"/>
            <a:ext cx="0" cy="34105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6276322" y="1340765"/>
            <a:ext cx="0" cy="679443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5" name="Группа 2074"/>
          <p:cNvGrpSpPr/>
          <p:nvPr/>
        </p:nvGrpSpPr>
        <p:grpSpPr>
          <a:xfrm>
            <a:off x="6100315" y="1478656"/>
            <a:ext cx="352014" cy="357729"/>
            <a:chOff x="6122158" y="4763036"/>
            <a:chExt cx="389653" cy="395979"/>
          </a:xfrm>
        </p:grpSpPr>
        <p:sp>
          <p:nvSpPr>
            <p:cNvPr id="167" name="Овал 166"/>
            <p:cNvSpPr/>
            <p:nvPr/>
          </p:nvSpPr>
          <p:spPr>
            <a:xfrm rot="16200000">
              <a:off x="6118996" y="4766199"/>
              <a:ext cx="395978" cy="3896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68" name="Прямая соединительная линия 167"/>
            <p:cNvCxnSpPr>
              <a:endCxn id="167" idx="6"/>
            </p:cNvCxnSpPr>
            <p:nvPr/>
          </p:nvCxnSpPr>
          <p:spPr>
            <a:xfrm flipH="1" flipV="1">
              <a:off x="6316986" y="4763036"/>
              <a:ext cx="1" cy="16202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16200000" flipV="1">
              <a:off x="6181089" y="4946700"/>
              <a:ext cx="163589" cy="10905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>
              <a:stCxn id="167" idx="2"/>
            </p:cNvCxnSpPr>
            <p:nvPr/>
          </p:nvCxnSpPr>
          <p:spPr>
            <a:xfrm flipV="1">
              <a:off x="6316986" y="5075970"/>
              <a:ext cx="0" cy="8304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6" name="Прямая соединительная линия 175"/>
          <p:cNvCxnSpPr/>
          <p:nvPr/>
        </p:nvCxnSpPr>
        <p:spPr>
          <a:xfrm flipV="1">
            <a:off x="7022674" y="2004321"/>
            <a:ext cx="0" cy="679443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Группа 176"/>
          <p:cNvGrpSpPr/>
          <p:nvPr/>
        </p:nvGrpSpPr>
        <p:grpSpPr>
          <a:xfrm>
            <a:off x="6846667" y="2142212"/>
            <a:ext cx="352014" cy="357729"/>
            <a:chOff x="6122158" y="4763036"/>
            <a:chExt cx="389653" cy="395979"/>
          </a:xfrm>
        </p:grpSpPr>
        <p:sp>
          <p:nvSpPr>
            <p:cNvPr id="178" name="Овал 177"/>
            <p:cNvSpPr/>
            <p:nvPr/>
          </p:nvSpPr>
          <p:spPr>
            <a:xfrm rot="16200000">
              <a:off x="6118996" y="4766199"/>
              <a:ext cx="395978" cy="3896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79" name="Прямая соединительная линия 178"/>
            <p:cNvCxnSpPr>
              <a:endCxn id="178" idx="6"/>
            </p:cNvCxnSpPr>
            <p:nvPr/>
          </p:nvCxnSpPr>
          <p:spPr>
            <a:xfrm flipH="1" flipV="1">
              <a:off x="6316986" y="4763036"/>
              <a:ext cx="1" cy="16202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rot="16200000" flipV="1">
              <a:off x="6181089" y="4946700"/>
              <a:ext cx="163589" cy="109059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Прямая соединительная линия 180"/>
            <p:cNvCxnSpPr>
              <a:stCxn id="178" idx="2"/>
            </p:cNvCxnSpPr>
            <p:nvPr/>
          </p:nvCxnSpPr>
          <p:spPr>
            <a:xfrm flipV="1">
              <a:off x="6316986" y="5075970"/>
              <a:ext cx="0" cy="8304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4" name="Прямая со стрелкой 183"/>
          <p:cNvCxnSpPr/>
          <p:nvPr/>
        </p:nvCxnSpPr>
        <p:spPr>
          <a:xfrm>
            <a:off x="8137933" y="1936628"/>
            <a:ext cx="2065309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8972807" y="1921636"/>
            <a:ext cx="0" cy="346572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 стрелкой 185"/>
          <p:cNvCxnSpPr/>
          <p:nvPr/>
        </p:nvCxnSpPr>
        <p:spPr>
          <a:xfrm>
            <a:off x="9846821" y="1936628"/>
            <a:ext cx="0" cy="311074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 flipV="1">
            <a:off x="9422615" y="1619969"/>
            <a:ext cx="0" cy="311074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Прямая со стрелкой 190"/>
          <p:cNvCxnSpPr/>
          <p:nvPr/>
        </p:nvCxnSpPr>
        <p:spPr>
          <a:xfrm flipV="1">
            <a:off x="8576935" y="1610562"/>
            <a:ext cx="0" cy="311074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Рисунок 191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68294" y="1620033"/>
            <a:ext cx="575353" cy="576289"/>
          </a:xfrm>
          <a:prstGeom prst="rect">
            <a:avLst/>
          </a:prstGeom>
        </p:spPr>
      </p:pic>
      <p:pic>
        <p:nvPicPr>
          <p:cNvPr id="195" name="Рисунок 194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4529" y="1090448"/>
            <a:ext cx="575353" cy="576289"/>
          </a:xfrm>
          <a:prstGeom prst="rect">
            <a:avLst/>
          </a:prstGeom>
        </p:spPr>
      </p:pic>
      <p:pic>
        <p:nvPicPr>
          <p:cNvPr id="196" name="Рисунок 195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2722" y="1056325"/>
            <a:ext cx="575353" cy="576289"/>
          </a:xfrm>
          <a:prstGeom prst="rect">
            <a:avLst/>
          </a:prstGeom>
        </p:spPr>
      </p:pic>
      <p:pic>
        <p:nvPicPr>
          <p:cNvPr id="197" name="Рисунок 196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8494" y="2240643"/>
            <a:ext cx="575353" cy="576289"/>
          </a:xfrm>
          <a:prstGeom prst="rect">
            <a:avLst/>
          </a:prstGeom>
        </p:spPr>
      </p:pic>
      <p:pic>
        <p:nvPicPr>
          <p:cNvPr id="198" name="Рисунок 197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5243" y="2264465"/>
            <a:ext cx="575353" cy="576289"/>
          </a:xfrm>
          <a:prstGeom prst="rect">
            <a:avLst/>
          </a:prstGeom>
        </p:spPr>
      </p:pic>
      <p:sp>
        <p:nvSpPr>
          <p:cNvPr id="201" name="TextBox 200"/>
          <p:cNvSpPr txBox="1"/>
          <p:nvPr/>
        </p:nvSpPr>
        <p:spPr>
          <a:xfrm>
            <a:off x="5647368" y="2422401"/>
            <a:ext cx="731609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ВЛ-10кВ</a:t>
            </a:r>
            <a:endParaRPr lang="ru-RU" sz="1400" dirty="0"/>
          </a:p>
        </p:txBody>
      </p:sp>
      <p:sp>
        <p:nvSpPr>
          <p:cNvPr id="202" name="TextBox 201"/>
          <p:cNvSpPr txBox="1"/>
          <p:nvPr/>
        </p:nvSpPr>
        <p:spPr>
          <a:xfrm>
            <a:off x="8621139" y="1664807"/>
            <a:ext cx="772158" cy="278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ВЛ-0,4кВ</a:t>
            </a:r>
            <a:endParaRPr lang="ru-RU" sz="1400" dirty="0"/>
          </a:p>
        </p:txBody>
      </p:sp>
      <p:grpSp>
        <p:nvGrpSpPr>
          <p:cNvPr id="103" name="Группа 102"/>
          <p:cNvGrpSpPr/>
          <p:nvPr/>
        </p:nvGrpSpPr>
        <p:grpSpPr>
          <a:xfrm>
            <a:off x="10301834" y="2334828"/>
            <a:ext cx="435222" cy="424108"/>
            <a:chOff x="11044422" y="2715173"/>
            <a:chExt cx="665304" cy="648315"/>
          </a:xfrm>
        </p:grpSpPr>
        <p:pic>
          <p:nvPicPr>
            <p:cNvPr id="203" name="Picture 4" descr="https://imageog.flaticon.com/icons/png/512/649/649775.png?size=1200x630f&amp;pad=10,10,10,10&amp;ext=png&amp;bg=FFFFFFFF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5" r="26805"/>
            <a:stretch/>
          </p:blipFill>
          <p:spPr bwMode="auto">
            <a:xfrm>
              <a:off x="11191843" y="2841625"/>
              <a:ext cx="367367" cy="421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4" name="Овал 203"/>
            <p:cNvSpPr/>
            <p:nvPr/>
          </p:nvSpPr>
          <p:spPr>
            <a:xfrm>
              <a:off x="11044422" y="2715173"/>
              <a:ext cx="665304" cy="648315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06" name="Группа 205"/>
          <p:cNvGrpSpPr/>
          <p:nvPr/>
        </p:nvGrpSpPr>
        <p:grpSpPr>
          <a:xfrm>
            <a:off x="10843486" y="1792267"/>
            <a:ext cx="435222" cy="424108"/>
            <a:chOff x="11044422" y="2715173"/>
            <a:chExt cx="665304" cy="648315"/>
          </a:xfrm>
        </p:grpSpPr>
        <p:pic>
          <p:nvPicPr>
            <p:cNvPr id="207" name="Picture 4" descr="https://imageog.flaticon.com/icons/png/512/649/649775.png?size=1200x630f&amp;pad=10,10,10,10&amp;ext=png&amp;bg=FFFFFFFF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5" r="26805"/>
            <a:stretch/>
          </p:blipFill>
          <p:spPr bwMode="auto">
            <a:xfrm>
              <a:off x="11191843" y="2841625"/>
              <a:ext cx="367367" cy="421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8" name="Овал 207"/>
            <p:cNvSpPr/>
            <p:nvPr/>
          </p:nvSpPr>
          <p:spPr>
            <a:xfrm>
              <a:off x="11044422" y="2715173"/>
              <a:ext cx="665304" cy="648315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8121038" y="2892889"/>
            <a:ext cx="435222" cy="424108"/>
            <a:chOff x="8615800" y="3448620"/>
            <a:chExt cx="481758" cy="469456"/>
          </a:xfrm>
        </p:grpSpPr>
        <p:pic>
          <p:nvPicPr>
            <p:cNvPr id="105" name="Рисунок 10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145" y="3513454"/>
              <a:ext cx="318739" cy="318739"/>
            </a:xfrm>
            <a:prstGeom prst="rect">
              <a:avLst/>
            </a:prstGeom>
          </p:spPr>
        </p:pic>
        <p:sp>
          <p:nvSpPr>
            <p:cNvPr id="225" name="Овал 224"/>
            <p:cNvSpPr/>
            <p:nvPr/>
          </p:nvSpPr>
          <p:spPr>
            <a:xfrm>
              <a:off x="8615800" y="3448620"/>
              <a:ext cx="481758" cy="469456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27" name="Группа 226"/>
          <p:cNvGrpSpPr/>
          <p:nvPr/>
        </p:nvGrpSpPr>
        <p:grpSpPr>
          <a:xfrm>
            <a:off x="5483707" y="702766"/>
            <a:ext cx="435222" cy="424108"/>
            <a:chOff x="9023002" y="1101022"/>
            <a:chExt cx="481758" cy="469456"/>
          </a:xfrm>
        </p:grpSpPr>
        <p:pic>
          <p:nvPicPr>
            <p:cNvPr id="228" name="Рисунок 22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7348" y="1165856"/>
              <a:ext cx="318739" cy="318739"/>
            </a:xfrm>
            <a:prstGeom prst="rect">
              <a:avLst/>
            </a:prstGeom>
          </p:spPr>
        </p:pic>
        <p:sp>
          <p:nvSpPr>
            <p:cNvPr id="229" name="Овал 228"/>
            <p:cNvSpPr/>
            <p:nvPr/>
          </p:nvSpPr>
          <p:spPr>
            <a:xfrm>
              <a:off x="9023002" y="1101022"/>
              <a:ext cx="481758" cy="469456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124" name="Рисунок 1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679" y="2985355"/>
            <a:ext cx="234285" cy="300522"/>
          </a:xfrm>
          <a:prstGeom prst="rect">
            <a:avLst/>
          </a:prstGeom>
        </p:spPr>
      </p:pic>
      <p:pic>
        <p:nvPicPr>
          <p:cNvPr id="233" name="Рисунок 2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895" y="2899754"/>
            <a:ext cx="234285" cy="300522"/>
          </a:xfrm>
          <a:prstGeom prst="rect">
            <a:avLst/>
          </a:prstGeom>
        </p:spPr>
      </p:pic>
      <p:pic>
        <p:nvPicPr>
          <p:cNvPr id="234" name="Рисунок 2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905" y="3220565"/>
            <a:ext cx="234285" cy="300522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0" r="7657" b="33079"/>
          <a:stretch/>
        </p:blipFill>
        <p:spPr>
          <a:xfrm>
            <a:off x="5961567" y="3285877"/>
            <a:ext cx="1133804" cy="178005"/>
          </a:xfrm>
          <a:prstGeom prst="rect">
            <a:avLst/>
          </a:prstGeom>
        </p:spPr>
      </p:pic>
      <p:grpSp>
        <p:nvGrpSpPr>
          <p:cNvPr id="224" name="Группа 223"/>
          <p:cNvGrpSpPr/>
          <p:nvPr/>
        </p:nvGrpSpPr>
        <p:grpSpPr>
          <a:xfrm rot="412029">
            <a:off x="3306124" y="3154931"/>
            <a:ext cx="1911832" cy="270732"/>
            <a:chOff x="3382916" y="3738011"/>
            <a:chExt cx="2116256" cy="299680"/>
          </a:xfrm>
        </p:grpSpPr>
        <p:pic>
          <p:nvPicPr>
            <p:cNvPr id="236" name="Рисунок 235"/>
            <p:cNvPicPr>
              <a:picLocks noChangeAspect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30" r="7657" b="33079"/>
            <a:stretch/>
          </p:blipFill>
          <p:spPr>
            <a:xfrm rot="21191215">
              <a:off x="3382916" y="3840652"/>
              <a:ext cx="1255037" cy="197039"/>
            </a:xfrm>
            <a:prstGeom prst="rect">
              <a:avLst/>
            </a:prstGeom>
          </p:spPr>
        </p:pic>
        <p:pic>
          <p:nvPicPr>
            <p:cNvPr id="237" name="Рисунок 236"/>
            <p:cNvPicPr>
              <a:picLocks noChangeAspect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30" r="7657" b="33079"/>
            <a:stretch/>
          </p:blipFill>
          <p:spPr>
            <a:xfrm rot="21191215">
              <a:off x="4244136" y="3738011"/>
              <a:ext cx="1255036" cy="197038"/>
            </a:xfrm>
            <a:prstGeom prst="rect">
              <a:avLst/>
            </a:prstGeom>
          </p:spPr>
        </p:pic>
      </p:grpSp>
      <p:pic>
        <p:nvPicPr>
          <p:cNvPr id="226" name="Рисунок 2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28" y="3742966"/>
            <a:ext cx="800074" cy="699301"/>
          </a:xfrm>
          <a:prstGeom prst="rect">
            <a:avLst/>
          </a:prstGeom>
        </p:spPr>
      </p:pic>
      <p:sp>
        <p:nvSpPr>
          <p:cNvPr id="231" name="TextBox 230"/>
          <p:cNvSpPr txBox="1"/>
          <p:nvPr/>
        </p:nvSpPr>
        <p:spPr>
          <a:xfrm>
            <a:off x="1500116" y="3888005"/>
            <a:ext cx="9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«МОЗГ»</a:t>
            </a:r>
            <a:endParaRPr lang="ru-RU" b="1" dirty="0"/>
          </a:p>
        </p:txBody>
      </p:sp>
      <p:sp>
        <p:nvSpPr>
          <p:cNvPr id="242" name="TextBox 241"/>
          <p:cNvSpPr txBox="1"/>
          <p:nvPr/>
        </p:nvSpPr>
        <p:spPr>
          <a:xfrm>
            <a:off x="4600441" y="3795327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«НЕРВЫ»</a:t>
            </a:r>
            <a:endParaRPr lang="ru-RU" b="1" dirty="0"/>
          </a:p>
        </p:txBody>
      </p:sp>
      <p:sp>
        <p:nvSpPr>
          <p:cNvPr id="243" name="TextBox 242"/>
          <p:cNvSpPr txBox="1"/>
          <p:nvPr/>
        </p:nvSpPr>
        <p:spPr>
          <a:xfrm>
            <a:off x="7432565" y="3888005"/>
            <a:ext cx="964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«РУКИ»</a:t>
            </a:r>
            <a:endParaRPr lang="ru-RU" b="1" dirty="0"/>
          </a:p>
        </p:txBody>
      </p:sp>
      <p:sp>
        <p:nvSpPr>
          <p:cNvPr id="244" name="TextBox 243"/>
          <p:cNvSpPr txBox="1"/>
          <p:nvPr/>
        </p:nvSpPr>
        <p:spPr>
          <a:xfrm>
            <a:off x="10264115" y="3792152"/>
            <a:ext cx="1744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«ГЛАЗА» </a:t>
            </a:r>
            <a:endParaRPr lang="ru-RU" sz="1600" b="1" dirty="0"/>
          </a:p>
        </p:txBody>
      </p:sp>
      <p:pic>
        <p:nvPicPr>
          <p:cNvPr id="241" name="Рисунок 24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251" y="3757082"/>
            <a:ext cx="891644" cy="445822"/>
          </a:xfrm>
          <a:prstGeom prst="rect">
            <a:avLst/>
          </a:prstGeom>
        </p:spPr>
      </p:pic>
      <p:sp>
        <p:nvSpPr>
          <p:cNvPr id="245" name="Прямоугольник 244"/>
          <p:cNvSpPr/>
          <p:nvPr/>
        </p:nvSpPr>
        <p:spPr>
          <a:xfrm>
            <a:off x="188824" y="3685296"/>
            <a:ext cx="2810832" cy="24079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4" name="Прямоугольник 253"/>
          <p:cNvSpPr/>
          <p:nvPr/>
        </p:nvSpPr>
        <p:spPr>
          <a:xfrm>
            <a:off x="3143672" y="3685296"/>
            <a:ext cx="2930178" cy="24079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5" name="Прямоугольник 254"/>
          <p:cNvSpPr/>
          <p:nvPr/>
        </p:nvSpPr>
        <p:spPr>
          <a:xfrm>
            <a:off x="6240016" y="3685296"/>
            <a:ext cx="2962604" cy="24079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6" name="Прямоугольник 255"/>
          <p:cNvSpPr/>
          <p:nvPr/>
        </p:nvSpPr>
        <p:spPr>
          <a:xfrm>
            <a:off x="9350596" y="3685296"/>
            <a:ext cx="2772379" cy="24079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47" name="Прямая со стрелкой 246"/>
          <p:cNvCxnSpPr>
            <a:stCxn id="37" idx="2"/>
            <a:endCxn id="245" idx="0"/>
          </p:cNvCxnSpPr>
          <p:nvPr/>
        </p:nvCxnSpPr>
        <p:spPr>
          <a:xfrm flipH="1">
            <a:off x="1594240" y="3126172"/>
            <a:ext cx="219049" cy="559124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Прямая со стрелкой 258"/>
          <p:cNvCxnSpPr>
            <a:stCxn id="234" idx="3"/>
            <a:endCxn id="254" idx="0"/>
          </p:cNvCxnSpPr>
          <p:nvPr/>
        </p:nvCxnSpPr>
        <p:spPr>
          <a:xfrm>
            <a:off x="3265190" y="3370826"/>
            <a:ext cx="1343571" cy="31447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Прямая со стрелкой 264"/>
          <p:cNvCxnSpPr>
            <a:stCxn id="233" idx="2"/>
            <a:endCxn id="254" idx="0"/>
          </p:cNvCxnSpPr>
          <p:nvPr/>
        </p:nvCxnSpPr>
        <p:spPr>
          <a:xfrm flipH="1">
            <a:off x="4608761" y="3200276"/>
            <a:ext cx="1152277" cy="48502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Прямая со стрелкой 269"/>
          <p:cNvCxnSpPr>
            <a:stCxn id="204" idx="4"/>
            <a:endCxn id="256" idx="0"/>
          </p:cNvCxnSpPr>
          <p:nvPr/>
        </p:nvCxnSpPr>
        <p:spPr>
          <a:xfrm>
            <a:off x="10519445" y="2758936"/>
            <a:ext cx="217341" cy="92636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Прямая со стрелкой 272"/>
          <p:cNvCxnSpPr>
            <a:stCxn id="208" idx="4"/>
            <a:endCxn id="256" idx="0"/>
          </p:cNvCxnSpPr>
          <p:nvPr/>
        </p:nvCxnSpPr>
        <p:spPr>
          <a:xfrm flipH="1">
            <a:off x="10736786" y="2216375"/>
            <a:ext cx="324311" cy="1468921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Прямая со стрелкой 275"/>
          <p:cNvCxnSpPr>
            <a:stCxn id="225" idx="6"/>
            <a:endCxn id="256" idx="0"/>
          </p:cNvCxnSpPr>
          <p:nvPr/>
        </p:nvCxnSpPr>
        <p:spPr>
          <a:xfrm>
            <a:off x="8556260" y="3104943"/>
            <a:ext cx="2180526" cy="58035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Прямая со стрелкой 279"/>
          <p:cNvCxnSpPr>
            <a:stCxn id="178" idx="4"/>
            <a:endCxn id="255" idx="0"/>
          </p:cNvCxnSpPr>
          <p:nvPr/>
        </p:nvCxnSpPr>
        <p:spPr>
          <a:xfrm>
            <a:off x="7198681" y="2321077"/>
            <a:ext cx="522637" cy="136421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Прямая со стрелкой 282"/>
          <p:cNvCxnSpPr>
            <a:stCxn id="167" idx="2"/>
            <a:endCxn id="255" idx="0"/>
          </p:cNvCxnSpPr>
          <p:nvPr/>
        </p:nvCxnSpPr>
        <p:spPr>
          <a:xfrm>
            <a:off x="6276322" y="1836385"/>
            <a:ext cx="1444996" cy="1848911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Прямая со стрелкой 289"/>
          <p:cNvCxnSpPr>
            <a:stCxn id="125" idx="1"/>
            <a:endCxn id="254" idx="0"/>
          </p:cNvCxnSpPr>
          <p:nvPr/>
        </p:nvCxnSpPr>
        <p:spPr>
          <a:xfrm flipH="1">
            <a:off x="4608761" y="3374880"/>
            <a:ext cx="1352806" cy="31041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/>
        </p:nvCxnSpPr>
        <p:spPr>
          <a:xfrm flipV="1">
            <a:off x="5937095" y="831727"/>
            <a:ext cx="5709403" cy="106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Прямая со стрелкой 294"/>
          <p:cNvCxnSpPr/>
          <p:nvPr/>
        </p:nvCxnSpPr>
        <p:spPr>
          <a:xfrm>
            <a:off x="11635149" y="837056"/>
            <a:ext cx="22699" cy="284651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TextBox 299"/>
          <p:cNvSpPr txBox="1"/>
          <p:nvPr/>
        </p:nvSpPr>
        <p:spPr>
          <a:xfrm>
            <a:off x="228720" y="4625841"/>
            <a:ext cx="272873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ПТК верхнего уровня:</a:t>
            </a:r>
          </a:p>
          <a:p>
            <a:pPr algn="ctr"/>
            <a:endParaRPr lang="ru-RU" sz="1600" b="1" u="sng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Система управления цифровой электрической сетью;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 smtClean="0"/>
              <a:t>CIM</a:t>
            </a:r>
            <a:r>
              <a:rPr lang="ru-RU" sz="1200" dirty="0" smtClean="0"/>
              <a:t>-модель.</a:t>
            </a:r>
            <a:endParaRPr lang="ru-RU" sz="12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285701" y="4564285"/>
            <a:ext cx="2745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/>
              <a:t>Связь и передача </a:t>
            </a:r>
            <a:r>
              <a:rPr lang="ru-RU" sz="1600" b="1" u="sng" dirty="0" smtClean="0"/>
              <a:t>данных:</a:t>
            </a:r>
          </a:p>
          <a:p>
            <a:pPr algn="ctr"/>
            <a:endParaRPr lang="ru-RU" sz="1600" b="1" u="sng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300" dirty="0"/>
              <a:t>ВОЛС;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300" dirty="0"/>
              <a:t>БШПД;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300" dirty="0"/>
              <a:t>Цифровая радиосвязь;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300" dirty="0" smtClean="0"/>
              <a:t>PLC</a:t>
            </a:r>
            <a:r>
              <a:rPr lang="ru-RU" sz="1300" dirty="0" smtClean="0"/>
              <a:t>.</a:t>
            </a:r>
            <a:endParaRPr lang="ru-RU" sz="1300" dirty="0"/>
          </a:p>
        </p:txBody>
      </p:sp>
      <p:sp>
        <p:nvSpPr>
          <p:cNvPr id="302" name="TextBox 301"/>
          <p:cNvSpPr txBox="1"/>
          <p:nvPr/>
        </p:nvSpPr>
        <p:spPr>
          <a:xfrm>
            <a:off x="6278847" y="4553833"/>
            <a:ext cx="2859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Коммутационные аппараты:</a:t>
            </a:r>
          </a:p>
          <a:p>
            <a:pPr algn="ctr"/>
            <a:endParaRPr lang="ru-RU" sz="1600" b="1" u="sng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/>
              <a:t>Автоматические выключатели,</a:t>
            </a:r>
            <a:endParaRPr lang="ru-RU" sz="1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err="1" smtClean="0"/>
              <a:t>Реклоузеры</a:t>
            </a:r>
            <a:r>
              <a:rPr lang="ru-RU" sz="1200" dirty="0" smtClean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Интеллектуальные разъединители;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Выключатели нагрузки</a:t>
            </a:r>
            <a:r>
              <a:rPr lang="ru-RU" sz="1200" dirty="0"/>
              <a:t>.</a:t>
            </a:r>
            <a:endParaRPr lang="ru-RU" sz="1200" dirty="0" smtClean="0"/>
          </a:p>
        </p:txBody>
      </p:sp>
      <p:sp>
        <p:nvSpPr>
          <p:cNvPr id="303" name="TextBox 302"/>
          <p:cNvSpPr txBox="1"/>
          <p:nvPr/>
        </p:nvSpPr>
        <p:spPr>
          <a:xfrm>
            <a:off x="9308812" y="4437112"/>
            <a:ext cx="28358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Измерения, регистрация событий: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Трансформаторы тока и напряжения;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Датчики телемеханики;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Приборы учета АСУЭ;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200" dirty="0" smtClean="0"/>
              <a:t>Мониторинг состояния оборудования.</a:t>
            </a:r>
          </a:p>
        </p:txBody>
      </p:sp>
      <p:cxnSp>
        <p:nvCxnSpPr>
          <p:cNvPr id="304" name="Прямая соединительная линия 303"/>
          <p:cNvCxnSpPr/>
          <p:nvPr/>
        </p:nvCxnSpPr>
        <p:spPr>
          <a:xfrm>
            <a:off x="5135114" y="1126874"/>
            <a:ext cx="0" cy="341055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Овал 71"/>
          <p:cNvSpPr/>
          <p:nvPr/>
        </p:nvSpPr>
        <p:spPr>
          <a:xfrm rot="5400000">
            <a:off x="4622308" y="2255302"/>
            <a:ext cx="334198" cy="3341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5316949" y="354875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Овал 141"/>
          <p:cNvSpPr/>
          <p:nvPr/>
        </p:nvSpPr>
        <p:spPr>
          <a:xfrm>
            <a:off x="4123746" y="516698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Овал 142"/>
          <p:cNvSpPr/>
          <p:nvPr/>
        </p:nvSpPr>
        <p:spPr>
          <a:xfrm>
            <a:off x="4122234" y="1201060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Овал 151"/>
          <p:cNvSpPr/>
          <p:nvPr/>
        </p:nvSpPr>
        <p:spPr>
          <a:xfrm>
            <a:off x="5305099" y="1049287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Овал 152"/>
          <p:cNvSpPr/>
          <p:nvPr/>
        </p:nvSpPr>
        <p:spPr>
          <a:xfrm>
            <a:off x="9904623" y="1753264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Овал 153"/>
          <p:cNvSpPr/>
          <p:nvPr/>
        </p:nvSpPr>
        <p:spPr>
          <a:xfrm>
            <a:off x="5970917" y="1726437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Овал 154"/>
          <p:cNvSpPr/>
          <p:nvPr/>
        </p:nvSpPr>
        <p:spPr>
          <a:xfrm>
            <a:off x="6706584" y="2071055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Овал 155"/>
          <p:cNvSpPr/>
          <p:nvPr/>
        </p:nvSpPr>
        <p:spPr>
          <a:xfrm>
            <a:off x="4141287" y="2309021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Овал 156"/>
          <p:cNvSpPr/>
          <p:nvPr/>
        </p:nvSpPr>
        <p:spPr>
          <a:xfrm>
            <a:off x="5283726" y="2450460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Овал 158"/>
          <p:cNvSpPr/>
          <p:nvPr/>
        </p:nvSpPr>
        <p:spPr>
          <a:xfrm>
            <a:off x="7980512" y="2336048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Овал 159"/>
          <p:cNvSpPr/>
          <p:nvPr/>
        </p:nvSpPr>
        <p:spPr>
          <a:xfrm>
            <a:off x="7980512" y="1793639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Овал 160"/>
          <p:cNvSpPr/>
          <p:nvPr/>
        </p:nvSpPr>
        <p:spPr>
          <a:xfrm>
            <a:off x="1217853" y="328637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Овал 161"/>
          <p:cNvSpPr/>
          <p:nvPr/>
        </p:nvSpPr>
        <p:spPr>
          <a:xfrm>
            <a:off x="1218339" y="2098893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4" name="Picture 4" descr="ÐÐ°ÑÑÐ¸Ð½ÐºÐ¸ Ð¿Ð¾ Ð·Ð°Ð¿ÑÐ¾ÑÑ Ð¤ÐÐÐÐ§ÐÐ¡ÐÐÐ Ð¡ÐÐ«Ð¡Ð Ð¦ÐÐ¤Ð ÐÐÐÐÐ Ð¡ÐÐÐÐÐÐ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3" t="46641" r="5830" b="14854"/>
          <a:stretch/>
        </p:blipFill>
        <p:spPr bwMode="auto">
          <a:xfrm>
            <a:off x="1792177" y="1171749"/>
            <a:ext cx="1277743" cy="7972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8" name="TextBox 17"/>
          <p:cNvSpPr txBox="1"/>
          <p:nvPr/>
        </p:nvSpPr>
        <p:spPr>
          <a:xfrm>
            <a:off x="1354866" y="940946"/>
            <a:ext cx="2085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Цифровые сигналы</a:t>
            </a:r>
            <a:endParaRPr lang="ru-RU" dirty="0"/>
          </a:p>
        </p:txBody>
      </p:sp>
      <p:sp>
        <p:nvSpPr>
          <p:cNvPr id="174" name="Овал 173"/>
          <p:cNvSpPr/>
          <p:nvPr/>
        </p:nvSpPr>
        <p:spPr>
          <a:xfrm>
            <a:off x="1196665" y="1022619"/>
            <a:ext cx="206881" cy="2068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7724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2.1. «Руки»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614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943872" y="763406"/>
            <a:ext cx="39421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Где применяется?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9" name="Название 1"/>
          <p:cNvSpPr>
            <a:spLocks noGrp="1"/>
          </p:cNvSpPr>
          <p:nvPr>
            <p:ph type="title"/>
          </p:nvPr>
        </p:nvSpPr>
        <p:spPr>
          <a:xfrm>
            <a:off x="-11288" y="44624"/>
            <a:ext cx="12203287" cy="44632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РЕКЛОУЗЕР</a:t>
            </a:r>
            <a:r>
              <a:rPr lang="en-US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 – </a:t>
            </a:r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УМНЫЙ КОММУТАЦИОННЫЙ АППАРАТ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391" y="1084462"/>
            <a:ext cx="3635357" cy="2624873"/>
          </a:xfrm>
          <a:prstGeom prst="roundRect">
            <a:avLst>
              <a:gd name="adj" fmla="val 10000"/>
            </a:avLst>
          </a:prstGeom>
          <a:blipFill rotWithShape="1">
            <a:blip r:embed="rId6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Прямоугольник 2"/>
          <p:cNvSpPr/>
          <p:nvPr/>
        </p:nvSpPr>
        <p:spPr>
          <a:xfrm>
            <a:off x="7127911" y="1961716"/>
            <a:ext cx="47525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Сложные разветвленные линии с двумя или большим количеством питаний.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827748" y="2161298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ВЛ-6, 10, 35 </a:t>
            </a:r>
            <a:r>
              <a:rPr lang="ru-RU" dirty="0" err="1" smtClean="0">
                <a:solidFill>
                  <a:prstClr val="black"/>
                </a:solidFill>
              </a:rPr>
              <a:t>кВ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95800" y="3732957"/>
            <a:ext cx="44462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Особенности применения: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942285" y="2136112"/>
            <a:ext cx="864096" cy="434364"/>
          </a:xfrm>
          <a:prstGeom prst="rightArrow">
            <a:avLst/>
          </a:prstGeom>
          <a:solidFill>
            <a:srgbClr val="FFC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6225" y="4699691"/>
            <a:ext cx="10818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Целесообразно применять </a:t>
            </a:r>
            <a:r>
              <a:rPr lang="ru-RU" b="1" u="sng" dirty="0" smtClean="0">
                <a:solidFill>
                  <a:srgbClr val="C00000"/>
                </a:solidFill>
              </a:rPr>
              <a:t>несколько </a:t>
            </a:r>
            <a:r>
              <a:rPr lang="ru-RU" b="1" u="sng" dirty="0" err="1" smtClean="0">
                <a:solidFill>
                  <a:srgbClr val="C00000"/>
                </a:solidFill>
              </a:rPr>
              <a:t>реклоузеров</a:t>
            </a:r>
            <a:r>
              <a:rPr lang="ru-RU" b="1" dirty="0">
                <a:solidFill>
                  <a:srgbClr val="C00000"/>
                </a:solidFill>
              </a:rPr>
              <a:t>, настроенных в определенной </a:t>
            </a:r>
            <a:r>
              <a:rPr lang="ru-RU" b="1" dirty="0" smtClean="0">
                <a:solidFill>
                  <a:srgbClr val="C00000"/>
                </a:solidFill>
              </a:rPr>
              <a:t>логике, в сложной разветвленной схеме.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3621" r="32125" b="9485"/>
          <a:stretch/>
        </p:blipFill>
        <p:spPr>
          <a:xfrm>
            <a:off x="192391" y="4725144"/>
            <a:ext cx="42904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97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29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31259" y="620688"/>
            <a:ext cx="7634478" cy="5132478"/>
            <a:chOff x="-286999" y="452134"/>
            <a:chExt cx="4322170" cy="2905692"/>
          </a:xfrm>
        </p:grpSpPr>
        <p:grpSp>
          <p:nvGrpSpPr>
            <p:cNvPr id="487" name="Группа 486"/>
            <p:cNvGrpSpPr/>
            <p:nvPr/>
          </p:nvGrpSpPr>
          <p:grpSpPr>
            <a:xfrm>
              <a:off x="430109" y="880035"/>
              <a:ext cx="2804145" cy="2355055"/>
              <a:chOff x="335360" y="839440"/>
              <a:chExt cx="3456384" cy="2902837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335360" y="1595524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Группа 18"/>
              <p:cNvGrpSpPr/>
              <p:nvPr/>
            </p:nvGrpSpPr>
            <p:grpSpPr>
              <a:xfrm>
                <a:off x="595052" y="1595524"/>
                <a:ext cx="522902" cy="514550"/>
                <a:chOff x="5443096" y="1295470"/>
                <a:chExt cx="522902" cy="514550"/>
              </a:xfrm>
            </p:grpSpPr>
            <p:sp>
              <p:nvSpPr>
                <p:cNvPr id="9" name="Овал 8"/>
                <p:cNvSpPr/>
                <p:nvPr/>
              </p:nvSpPr>
              <p:spPr>
                <a:xfrm>
                  <a:off x="5443096" y="1295470"/>
                  <a:ext cx="522902" cy="514550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8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5" name="Группа 14"/>
                <p:cNvGrpSpPr/>
                <p:nvPr/>
              </p:nvGrpSpPr>
              <p:grpSpPr>
                <a:xfrm>
                  <a:off x="5443096" y="1409294"/>
                  <a:ext cx="522902" cy="144016"/>
                  <a:chOff x="5419588" y="1772816"/>
                  <a:chExt cx="522902" cy="144016"/>
                </a:xfrm>
              </p:grpSpPr>
              <p:cxnSp>
                <p:nvCxnSpPr>
                  <p:cNvPr id="12" name="Прямая соединительная линия 11"/>
                  <p:cNvCxnSpPr>
                    <a:stCxn id="9" idx="2"/>
                  </p:cNvCxnSpPr>
                  <p:nvPr/>
                </p:nvCxnSpPr>
                <p:spPr>
                  <a:xfrm>
                    <a:off x="5419588" y="1916267"/>
                    <a:ext cx="100348" cy="565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Прямая соединительная линия 15"/>
                  <p:cNvCxnSpPr>
                    <a:endCxn id="9" idx="6"/>
                  </p:cNvCxnSpPr>
                  <p:nvPr/>
                </p:nvCxnSpPr>
                <p:spPr>
                  <a:xfrm>
                    <a:off x="5735960" y="1913762"/>
                    <a:ext cx="206530" cy="2505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Прямая соединительная линия 13"/>
                  <p:cNvCxnSpPr/>
                  <p:nvPr/>
                </p:nvCxnSpPr>
                <p:spPr>
                  <a:xfrm flipV="1">
                    <a:off x="5519936" y="1772816"/>
                    <a:ext cx="216024" cy="144016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2" name="Прямая со стрелкой 21"/>
              <p:cNvCxnSpPr/>
              <p:nvPr/>
            </p:nvCxnSpPr>
            <p:spPr>
              <a:xfrm>
                <a:off x="1945494" y="839440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Группа 26"/>
              <p:cNvGrpSpPr/>
              <p:nvPr/>
            </p:nvGrpSpPr>
            <p:grpSpPr>
              <a:xfrm rot="16200000">
                <a:off x="1684043" y="1069134"/>
                <a:ext cx="522903" cy="514550"/>
                <a:chOff x="5443096" y="1295470"/>
                <a:chExt cx="522903" cy="514550"/>
              </a:xfrm>
            </p:grpSpPr>
            <p:sp>
              <p:nvSpPr>
                <p:cNvPr id="28" name="Овал 27"/>
                <p:cNvSpPr/>
                <p:nvPr/>
              </p:nvSpPr>
              <p:spPr>
                <a:xfrm>
                  <a:off x="5443096" y="1295470"/>
                  <a:ext cx="522902" cy="514550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8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9" name="Группа 28"/>
                <p:cNvGrpSpPr/>
                <p:nvPr/>
              </p:nvGrpSpPr>
              <p:grpSpPr>
                <a:xfrm>
                  <a:off x="5443097" y="1409294"/>
                  <a:ext cx="522902" cy="144016"/>
                  <a:chOff x="5419589" y="1772816"/>
                  <a:chExt cx="522902" cy="144016"/>
                </a:xfrm>
              </p:grpSpPr>
              <p:cxnSp>
                <p:nvCxnSpPr>
                  <p:cNvPr id="30" name="Прямая соединительная линия 29"/>
                  <p:cNvCxnSpPr>
                    <a:stCxn id="28" idx="2"/>
                  </p:cNvCxnSpPr>
                  <p:nvPr/>
                </p:nvCxnSpPr>
                <p:spPr>
                  <a:xfrm rot="5400000" flipV="1">
                    <a:off x="5469480" y="1866376"/>
                    <a:ext cx="565" cy="100348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Прямая соединительная линия 30"/>
                  <p:cNvCxnSpPr>
                    <a:endCxn id="28" idx="6"/>
                  </p:cNvCxnSpPr>
                  <p:nvPr/>
                </p:nvCxnSpPr>
                <p:spPr>
                  <a:xfrm rot="5400000" flipH="1" flipV="1">
                    <a:off x="5839226" y="1813003"/>
                    <a:ext cx="1" cy="206529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Прямая соединительная линия 31"/>
                  <p:cNvCxnSpPr/>
                  <p:nvPr/>
                </p:nvCxnSpPr>
                <p:spPr>
                  <a:xfrm flipV="1">
                    <a:off x="5519936" y="1772816"/>
                    <a:ext cx="216024" cy="144016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4" name="Прямая со стрелкой 33"/>
              <p:cNvCxnSpPr/>
              <p:nvPr/>
            </p:nvCxnSpPr>
            <p:spPr>
              <a:xfrm>
                <a:off x="2481053" y="1854697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>
                <a:off x="2488673" y="2749449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Группа 39"/>
              <p:cNvGrpSpPr/>
              <p:nvPr/>
            </p:nvGrpSpPr>
            <p:grpSpPr>
              <a:xfrm rot="16200000">
                <a:off x="2097377" y="2208890"/>
                <a:ext cx="782594" cy="514550"/>
                <a:chOff x="5183404" y="1295470"/>
                <a:chExt cx="782594" cy="514550"/>
              </a:xfrm>
            </p:grpSpPr>
            <p:sp>
              <p:nvSpPr>
                <p:cNvPr id="41" name="Овал 40"/>
                <p:cNvSpPr/>
                <p:nvPr/>
              </p:nvSpPr>
              <p:spPr>
                <a:xfrm>
                  <a:off x="5443096" y="1295470"/>
                  <a:ext cx="522902" cy="514550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8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5" name="Группа 44"/>
                <p:cNvGrpSpPr/>
                <p:nvPr/>
              </p:nvGrpSpPr>
              <p:grpSpPr>
                <a:xfrm>
                  <a:off x="5183404" y="1409294"/>
                  <a:ext cx="782594" cy="144016"/>
                  <a:chOff x="5159896" y="1772816"/>
                  <a:chExt cx="782594" cy="144016"/>
                </a:xfrm>
              </p:grpSpPr>
              <p:cxnSp>
                <p:nvCxnSpPr>
                  <p:cNvPr id="46" name="Прямая соединительная линия 45"/>
                  <p:cNvCxnSpPr/>
                  <p:nvPr/>
                </p:nvCxnSpPr>
                <p:spPr>
                  <a:xfrm>
                    <a:off x="5159896" y="1916832"/>
                    <a:ext cx="360040" cy="0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Прямая соединительная линия 46"/>
                  <p:cNvCxnSpPr>
                    <a:endCxn id="41" idx="6"/>
                  </p:cNvCxnSpPr>
                  <p:nvPr/>
                </p:nvCxnSpPr>
                <p:spPr>
                  <a:xfrm rot="5400000" flipH="1" flipV="1">
                    <a:off x="5835509" y="1809288"/>
                    <a:ext cx="1" cy="213961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flipV="1">
                    <a:off x="5519936" y="1772816"/>
                    <a:ext cx="216024" cy="144016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9" name="Прямая со стрелкой 48"/>
              <p:cNvCxnSpPr/>
              <p:nvPr/>
            </p:nvCxnSpPr>
            <p:spPr>
              <a:xfrm rot="5400000">
                <a:off x="1916419" y="3170023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0" name="Группа 49"/>
              <p:cNvGrpSpPr/>
              <p:nvPr/>
            </p:nvGrpSpPr>
            <p:grpSpPr>
              <a:xfrm>
                <a:off x="2748365" y="2927939"/>
                <a:ext cx="522902" cy="514550"/>
                <a:chOff x="5443096" y="1295470"/>
                <a:chExt cx="522902" cy="514550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5443096" y="1295470"/>
                  <a:ext cx="522902" cy="514550"/>
                </a:xfrm>
                <a:prstGeom prst="ellipse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8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5443096" y="1409294"/>
                  <a:ext cx="522902" cy="144016"/>
                  <a:chOff x="5419588" y="1772816"/>
                  <a:chExt cx="522902" cy="144016"/>
                </a:xfrm>
              </p:grpSpPr>
              <p:cxnSp>
                <p:nvCxnSpPr>
                  <p:cNvPr id="53" name="Прямая соединительная линия 52"/>
                  <p:cNvCxnSpPr>
                    <a:stCxn id="51" idx="2"/>
                  </p:cNvCxnSpPr>
                  <p:nvPr/>
                </p:nvCxnSpPr>
                <p:spPr>
                  <a:xfrm>
                    <a:off x="5419588" y="1916267"/>
                    <a:ext cx="100348" cy="565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Прямая соединительная линия 53"/>
                  <p:cNvCxnSpPr>
                    <a:endCxn id="51" idx="6"/>
                  </p:cNvCxnSpPr>
                  <p:nvPr/>
                </p:nvCxnSpPr>
                <p:spPr>
                  <a:xfrm flipV="1">
                    <a:off x="5807968" y="1916267"/>
                    <a:ext cx="134522" cy="565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Прямая соединительная линия 54"/>
                  <p:cNvCxnSpPr/>
                  <p:nvPr/>
                </p:nvCxnSpPr>
                <p:spPr>
                  <a:xfrm flipV="1">
                    <a:off x="5519936" y="1772816"/>
                    <a:ext cx="216024" cy="144016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3791744" y="2927939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 стрелкой 58"/>
              <p:cNvCxnSpPr/>
              <p:nvPr/>
            </p:nvCxnSpPr>
            <p:spPr>
              <a:xfrm>
                <a:off x="3266663" y="1856969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 стрелкой 60"/>
              <p:cNvCxnSpPr/>
              <p:nvPr/>
            </p:nvCxnSpPr>
            <p:spPr>
              <a:xfrm flipV="1">
                <a:off x="2982601" y="1424921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3055787" y="2336318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Прямая соединительная линия 139"/>
              <p:cNvCxnSpPr/>
              <p:nvPr/>
            </p:nvCxnSpPr>
            <p:spPr>
              <a:xfrm flipV="1">
                <a:off x="914674" y="1671040"/>
                <a:ext cx="0" cy="22414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Прямая соединительная линия 142"/>
              <p:cNvCxnSpPr/>
              <p:nvPr/>
            </p:nvCxnSpPr>
            <p:spPr>
              <a:xfrm rot="16200000" flipV="1">
                <a:off x="1874050" y="1159416"/>
                <a:ext cx="0" cy="22414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 rot="16200000" flipV="1">
                <a:off x="2423399" y="2168671"/>
                <a:ext cx="0" cy="22414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 стрелкой 146"/>
              <p:cNvCxnSpPr/>
              <p:nvPr/>
            </p:nvCxnSpPr>
            <p:spPr>
              <a:xfrm>
                <a:off x="2741868" y="852743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Прямая со стрелкой 192"/>
              <p:cNvCxnSpPr/>
              <p:nvPr/>
            </p:nvCxnSpPr>
            <p:spPr>
              <a:xfrm>
                <a:off x="1268190" y="1836514"/>
                <a:ext cx="0" cy="18929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Прямая со стрелкой 193"/>
              <p:cNvCxnSpPr/>
              <p:nvPr/>
            </p:nvCxnSpPr>
            <p:spPr>
              <a:xfrm rot="16200000" flipV="1">
                <a:off x="1044434" y="2178522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 стрелкой 194"/>
              <p:cNvCxnSpPr/>
              <p:nvPr/>
            </p:nvCxnSpPr>
            <p:spPr>
              <a:xfrm rot="5400000" flipH="1" flipV="1">
                <a:off x="1491946" y="2773367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Прямая соединительная линия 312"/>
              <p:cNvCxnSpPr/>
              <p:nvPr/>
            </p:nvCxnSpPr>
            <p:spPr>
              <a:xfrm>
                <a:off x="1945494" y="839440"/>
                <a:ext cx="0" cy="2520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Прямая соединительная линия 314"/>
              <p:cNvCxnSpPr>
                <a:endCxn id="9" idx="6"/>
              </p:cNvCxnSpPr>
              <p:nvPr/>
            </p:nvCxnSpPr>
            <p:spPr>
              <a:xfrm flipH="1">
                <a:off x="1117954" y="1852799"/>
                <a:ext cx="81379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Прямая соединительная линия 320"/>
              <p:cNvCxnSpPr/>
              <p:nvPr/>
            </p:nvCxnSpPr>
            <p:spPr>
              <a:xfrm flipH="1" flipV="1">
                <a:off x="335360" y="1854697"/>
                <a:ext cx="253941" cy="208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Прямая соединительная линия 323"/>
              <p:cNvCxnSpPr/>
              <p:nvPr/>
            </p:nvCxnSpPr>
            <p:spPr>
              <a:xfrm flipH="1">
                <a:off x="1931752" y="1583334"/>
                <a:ext cx="2394" cy="27136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Прямая соединительная линия 325"/>
              <p:cNvCxnSpPr/>
              <p:nvPr/>
            </p:nvCxnSpPr>
            <p:spPr>
              <a:xfrm>
                <a:off x="2488673" y="839440"/>
                <a:ext cx="0" cy="124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Прямая соединительная линия 329"/>
              <p:cNvCxnSpPr/>
              <p:nvPr/>
            </p:nvCxnSpPr>
            <p:spPr>
              <a:xfrm flipH="1">
                <a:off x="3285615" y="3185214"/>
                <a:ext cx="50612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Прямая соединительная линия 330"/>
              <p:cNvCxnSpPr/>
              <p:nvPr/>
            </p:nvCxnSpPr>
            <p:spPr>
              <a:xfrm flipH="1">
                <a:off x="2488673" y="3185214"/>
                <a:ext cx="25687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6200000" flipV="1">
                <a:off x="2276459" y="3112415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6" name="TextBox 545"/>
            <p:cNvSpPr txBox="1"/>
            <p:nvPr/>
          </p:nvSpPr>
          <p:spPr>
            <a:xfrm>
              <a:off x="-286999" y="1504977"/>
              <a:ext cx="811865" cy="365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</a:rPr>
                <a:t>Центр питания 1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247815" y="494860"/>
              <a:ext cx="4282986" cy="2862966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5907" y="452134"/>
              <a:ext cx="1935671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00B050"/>
                  </a:solidFill>
                </a:rPr>
                <a:t>Нормальный режим</a:t>
              </a:r>
              <a:endParaRPr lang="ru-RU" sz="2800" b="1" dirty="0">
                <a:solidFill>
                  <a:srgbClr val="00B05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7555" y="1169427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Р-1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1094875" y="899838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Р-2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1524658" y="1923863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Р-3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2737682" y="2788119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Р-4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sp>
        <p:nvSpPr>
          <p:cNvPr id="525" name="Название 1"/>
          <p:cNvSpPr>
            <a:spLocks noGrp="1"/>
          </p:cNvSpPr>
          <p:nvPr>
            <p:ph type="title"/>
          </p:nvPr>
        </p:nvSpPr>
        <p:spPr>
          <a:xfrm>
            <a:off x="838200" y="-75632"/>
            <a:ext cx="10515600" cy="5523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РЕКЛОУЗЕРА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31703" y="2004722"/>
            <a:ext cx="347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В нормальном </a:t>
            </a:r>
            <a:r>
              <a:rPr lang="ru-RU" sz="3600" dirty="0" smtClean="0">
                <a:solidFill>
                  <a:prstClr val="black"/>
                </a:solidFill>
              </a:rPr>
              <a:t>режиме: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6438016" y="4393147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2</a:t>
            </a:r>
          </a:p>
        </p:txBody>
      </p:sp>
      <p:sp>
        <p:nvSpPr>
          <p:cNvPr id="283" name="Овал 282"/>
          <p:cNvSpPr/>
          <p:nvPr/>
        </p:nvSpPr>
        <p:spPr>
          <a:xfrm>
            <a:off x="8298415" y="3374817"/>
            <a:ext cx="749335" cy="737367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cxnSp>
        <p:nvCxnSpPr>
          <p:cNvPr id="284" name="Прямая соединительная линия 283"/>
          <p:cNvCxnSpPr>
            <a:stCxn id="283" idx="2"/>
          </p:cNvCxnSpPr>
          <p:nvPr/>
        </p:nvCxnSpPr>
        <p:spPr>
          <a:xfrm>
            <a:off x="8298415" y="3743501"/>
            <a:ext cx="143802" cy="81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Прямая соединительная линия 284"/>
          <p:cNvCxnSpPr>
            <a:endCxn id="283" idx="6"/>
          </p:cNvCxnSpPr>
          <p:nvPr/>
        </p:nvCxnSpPr>
        <p:spPr>
          <a:xfrm>
            <a:off x="8751786" y="3739912"/>
            <a:ext cx="295964" cy="359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/>
        </p:nvCxnSpPr>
        <p:spPr>
          <a:xfrm flipV="1">
            <a:off x="8442217" y="3537931"/>
            <a:ext cx="309569" cy="20638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Прямая соединительная линия 286"/>
          <p:cNvCxnSpPr/>
          <p:nvPr/>
        </p:nvCxnSpPr>
        <p:spPr>
          <a:xfrm flipV="1">
            <a:off x="8756444" y="3483034"/>
            <a:ext cx="0" cy="321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Овал 287"/>
          <p:cNvSpPr/>
          <p:nvPr/>
        </p:nvSpPr>
        <p:spPr>
          <a:xfrm>
            <a:off x="8298415" y="4439813"/>
            <a:ext cx="749335" cy="73736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cxnSp>
        <p:nvCxnSpPr>
          <p:cNvPr id="289" name="Прямая соединительная линия 288"/>
          <p:cNvCxnSpPr>
            <a:stCxn id="288" idx="2"/>
          </p:cNvCxnSpPr>
          <p:nvPr/>
        </p:nvCxnSpPr>
        <p:spPr>
          <a:xfrm>
            <a:off x="8298415" y="4808497"/>
            <a:ext cx="143802" cy="81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Прямая соединительная линия 289"/>
          <p:cNvCxnSpPr>
            <a:endCxn id="288" idx="6"/>
          </p:cNvCxnSpPr>
          <p:nvPr/>
        </p:nvCxnSpPr>
        <p:spPr>
          <a:xfrm flipV="1">
            <a:off x="8854976" y="4808497"/>
            <a:ext cx="192774" cy="81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Прямая соединительная линия 290"/>
          <p:cNvCxnSpPr/>
          <p:nvPr/>
        </p:nvCxnSpPr>
        <p:spPr>
          <a:xfrm flipV="1">
            <a:off x="8442217" y="4602927"/>
            <a:ext cx="309569" cy="2063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/>
          <p:cNvSpPr txBox="1"/>
          <p:nvPr/>
        </p:nvSpPr>
        <p:spPr>
          <a:xfrm>
            <a:off x="9191874" y="3374817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Нормально замкнутые </a:t>
            </a:r>
            <a:r>
              <a:rPr lang="ru-RU" dirty="0" err="1" smtClean="0"/>
              <a:t>реклоузеры</a:t>
            </a:r>
            <a:r>
              <a:rPr lang="ru-RU" dirty="0" smtClean="0"/>
              <a:t> Р-1, Р-2, Р-3</a:t>
            </a:r>
            <a:endParaRPr lang="ru-RU" dirty="0"/>
          </a:p>
        </p:txBody>
      </p:sp>
      <p:sp>
        <p:nvSpPr>
          <p:cNvPr id="293" name="TextBox 292"/>
          <p:cNvSpPr txBox="1"/>
          <p:nvPr/>
        </p:nvSpPr>
        <p:spPr>
          <a:xfrm>
            <a:off x="9267806" y="4510861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Нормально разомкнутый </a:t>
            </a:r>
            <a:r>
              <a:rPr lang="ru-RU" dirty="0" err="1" smtClean="0"/>
              <a:t>реклоузер</a:t>
            </a:r>
            <a:r>
              <a:rPr lang="ru-RU" dirty="0" smtClean="0"/>
              <a:t> Р-4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8244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933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КОНЦЕПЦИЯ «ЦИФРОВАЯ ТРАНСФОРМАЦИЯ 2030» – ФУНДАМЕНТАЛЬНЫЙ ОТРАСЛЕВОЙ ДОКУМЕНТ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515" y="1916832"/>
            <a:ext cx="2520280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ИЗМЕНЕНИЕ ЛОГИКИ ПРОЦЕССОВ И ПЕРЕХОД КОМПАНИИ НА РИСК-ОРИЕНТИРОВАННОЕ УПРАВЛЕНИЕ НА ОСНОВЕ ВНЕДРЕНИЯ ЦИФРОВЫХ ТЕХНОЛОГИЙ И АНАЛИЗА БОЛЬШИХ ДАННЫХ. 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416" y="1395944"/>
            <a:ext cx="2748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</a:rPr>
              <a:t>Цель цифровой трансформации </a:t>
            </a:r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4511825" y="4651468"/>
            <a:ext cx="2444933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Адаптивность компании к новым задачам и вызовам</a:t>
            </a:r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4511826" y="764704"/>
            <a:ext cx="2444934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 smtClean="0">
                <a:solidFill>
                  <a:srgbClr val="5B9BD5">
                    <a:lumMod val="50000"/>
                  </a:srgbClr>
                </a:solidFill>
              </a:rPr>
              <a:t>Улучшение </a:t>
            </a:r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характеристик надежности электроснабжения </a:t>
            </a:r>
            <a:r>
              <a:rPr lang="ru-RU" sz="1100" i="1" dirty="0" smtClean="0">
                <a:solidFill>
                  <a:srgbClr val="5B9BD5">
                    <a:lumMod val="50000"/>
                  </a:srgbClr>
                </a:solidFill>
              </a:rPr>
              <a:t>потребителей</a:t>
            </a:r>
            <a:endParaRPr lang="ru-RU" sz="1100" i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4511826" y="1549833"/>
            <a:ext cx="2444934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Повышение эффективности компании </a:t>
            </a:r>
          </a:p>
        </p:txBody>
      </p:sp>
      <p:sp>
        <p:nvSpPr>
          <p:cNvPr id="124" name="Скругленный прямоугольник 123"/>
          <p:cNvSpPr/>
          <p:nvPr/>
        </p:nvSpPr>
        <p:spPr>
          <a:xfrm>
            <a:off x="4511826" y="2307366"/>
            <a:ext cx="2444934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Повышение доступности электросетевой инфраструктуры </a:t>
            </a:r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4511824" y="5374470"/>
            <a:ext cx="2444933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Развитие кадрового потенциала и новых компетенций </a:t>
            </a:r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4511826" y="3427902"/>
            <a:ext cx="2444933" cy="5748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1100" i="1" dirty="0">
                <a:solidFill>
                  <a:srgbClr val="5B9BD5">
                    <a:lumMod val="50000"/>
                  </a:srgbClr>
                </a:solidFill>
              </a:rPr>
              <a:t>Диверсификация бизнеса компании за счет дополнительных сервисов 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3587512" y="417530"/>
            <a:ext cx="28761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Задачи цифровой трансформации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2855640" y="764704"/>
            <a:ext cx="1838914" cy="5748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НАДЕЖНОСТЬ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2855194" y="1549833"/>
            <a:ext cx="1846086" cy="5748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ЭФФЕКТИВНОСТЬ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2855640" y="2307366"/>
            <a:ext cx="1838914" cy="5748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ДОСТУПНОСТЬ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2855640" y="3428586"/>
            <a:ext cx="1845639" cy="57481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ДИВЕРСИФИКАЦИЯ БИЗНЕСА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2855194" y="4651468"/>
            <a:ext cx="1846085" cy="5748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АДАПТИВНОСТЬ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2855194" y="5374470"/>
            <a:ext cx="1846085" cy="5748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5B9BD5">
                    <a:lumMod val="50000"/>
                  </a:srgbClr>
                </a:solidFill>
              </a:rPr>
              <a:t>КАДРОВЫЙ ПОТЕНЦИАЛ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7032104" y="725307"/>
            <a:ext cx="72008" cy="2271645"/>
          </a:xfrm>
          <a:prstGeom prst="rightBrace">
            <a:avLst>
              <a:gd name="adj1" fmla="val 81085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32104" y="980728"/>
            <a:ext cx="13681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Основные целевые ориентиры Стратегии развития РСК,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требующие новых инструментов достижения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49" name="Правая фигурная скобка 148"/>
          <p:cNvSpPr/>
          <p:nvPr/>
        </p:nvSpPr>
        <p:spPr>
          <a:xfrm>
            <a:off x="7032103" y="3427903"/>
            <a:ext cx="72009" cy="2521378"/>
          </a:xfrm>
          <a:prstGeom prst="rightBrace">
            <a:avLst>
              <a:gd name="adj1" fmla="val 81085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7032104" y="44374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Новые ориентиры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51" name="Правая фигурная скобка 150"/>
          <p:cNvSpPr/>
          <p:nvPr/>
        </p:nvSpPr>
        <p:spPr>
          <a:xfrm>
            <a:off x="8256240" y="725307"/>
            <a:ext cx="388923" cy="5223973"/>
          </a:xfrm>
          <a:prstGeom prst="rightBrace">
            <a:avLst>
              <a:gd name="adj1" fmla="val 81085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848021" y="2183131"/>
            <a:ext cx="31071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Для органичного внедрения принципов </a:t>
            </a:r>
            <a:r>
              <a:rPr lang="ru-RU" sz="1600" dirty="0" err="1" smtClean="0">
                <a:solidFill>
                  <a:prstClr val="black"/>
                </a:solidFill>
              </a:rPr>
              <a:t>цифровизации</a:t>
            </a:r>
            <a:r>
              <a:rPr lang="ru-RU" sz="1600" dirty="0" smtClean="0">
                <a:solidFill>
                  <a:prstClr val="black"/>
                </a:solidFill>
              </a:rPr>
              <a:t> в работу сетевой компании на первом этапе требуется создание </a:t>
            </a:r>
            <a:r>
              <a:rPr lang="ru-RU" sz="1600" b="1" dirty="0" smtClean="0">
                <a:solidFill>
                  <a:srgbClr val="C00000"/>
                </a:solidFill>
              </a:rPr>
              <a:t>единого информационного пространства</a:t>
            </a:r>
            <a:r>
              <a:rPr lang="ru-RU" sz="1600" dirty="0" smtClean="0">
                <a:solidFill>
                  <a:prstClr val="black"/>
                </a:solidFill>
              </a:rPr>
              <a:t> для всех структурных подразделений на всех уровнях ИА МРСК – ИА Филиала – ПО – РЭС. 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5168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2099616" y="1118408"/>
            <a:ext cx="4224193" cy="44179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30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7" name="Группа 486"/>
          <p:cNvGrpSpPr/>
          <p:nvPr/>
        </p:nvGrpSpPr>
        <p:grpSpPr>
          <a:xfrm>
            <a:off x="1597925" y="1376512"/>
            <a:ext cx="4953111" cy="4159859"/>
            <a:chOff x="335360" y="839440"/>
            <a:chExt cx="3456385" cy="2902837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335360" y="1595524"/>
              <a:ext cx="0" cy="5040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Группа 14"/>
            <p:cNvGrpSpPr/>
            <p:nvPr/>
          </p:nvGrpSpPr>
          <p:grpSpPr>
            <a:xfrm>
              <a:off x="595052" y="1709348"/>
              <a:ext cx="522902" cy="144016"/>
              <a:chOff x="5419588" y="1772816"/>
              <a:chExt cx="522902" cy="144016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419588" y="1916267"/>
                <a:ext cx="100348" cy="5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5735960" y="1913762"/>
                <a:ext cx="206530" cy="25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V="1">
                <a:off x="5519936" y="1772816"/>
                <a:ext cx="216024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Прямая со стрелкой 21"/>
            <p:cNvCxnSpPr/>
            <p:nvPr/>
          </p:nvCxnSpPr>
          <p:spPr>
            <a:xfrm>
              <a:off x="1945494" y="839440"/>
              <a:ext cx="115212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2481053" y="1854697"/>
              <a:ext cx="115212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2488673" y="2749449"/>
              <a:ext cx="114450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 rot="5400000">
              <a:off x="1916419" y="3170023"/>
              <a:ext cx="114450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Группа 51"/>
            <p:cNvGrpSpPr/>
            <p:nvPr/>
          </p:nvGrpSpPr>
          <p:grpSpPr>
            <a:xfrm>
              <a:off x="2748365" y="3041763"/>
              <a:ext cx="316372" cy="144016"/>
              <a:chOff x="5419588" y="1772816"/>
              <a:chExt cx="316372" cy="144016"/>
            </a:xfrm>
          </p:grpSpPr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5419588" y="1916267"/>
                <a:ext cx="100348" cy="5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flipV="1">
                <a:off x="5519936" y="1772816"/>
                <a:ext cx="216024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Прямая соединительная линия 55"/>
            <p:cNvCxnSpPr/>
            <p:nvPr/>
          </p:nvCxnSpPr>
          <p:spPr>
            <a:xfrm>
              <a:off x="3791744" y="2927939"/>
              <a:ext cx="0" cy="5040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>
              <a:off x="3266663" y="1856969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2982601" y="1424921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/>
            <p:nvPr/>
          </p:nvCxnSpPr>
          <p:spPr>
            <a:xfrm flipV="1">
              <a:off x="3055787" y="2336318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Прямая со стрелкой 146"/>
            <p:cNvCxnSpPr/>
            <p:nvPr/>
          </p:nvCxnSpPr>
          <p:spPr>
            <a:xfrm>
              <a:off x="2741868" y="852743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Прямая со стрелкой 192"/>
            <p:cNvCxnSpPr/>
            <p:nvPr/>
          </p:nvCxnSpPr>
          <p:spPr>
            <a:xfrm>
              <a:off x="1268190" y="1836514"/>
              <a:ext cx="0" cy="18929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Прямая со стрелкой 193"/>
            <p:cNvCxnSpPr/>
            <p:nvPr/>
          </p:nvCxnSpPr>
          <p:spPr>
            <a:xfrm rot="16200000" flipV="1">
              <a:off x="1044434" y="2178522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Прямая со стрелкой 194"/>
            <p:cNvCxnSpPr/>
            <p:nvPr/>
          </p:nvCxnSpPr>
          <p:spPr>
            <a:xfrm rot="5400000" flipH="1" flipV="1">
              <a:off x="1491946" y="2773367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Прямая соединительная линия 312"/>
            <p:cNvCxnSpPr/>
            <p:nvPr/>
          </p:nvCxnSpPr>
          <p:spPr>
            <a:xfrm>
              <a:off x="1945494" y="839440"/>
              <a:ext cx="0" cy="101525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Прямая соединительная линия 314"/>
            <p:cNvCxnSpPr/>
            <p:nvPr/>
          </p:nvCxnSpPr>
          <p:spPr>
            <a:xfrm flipH="1">
              <a:off x="1117954" y="1852799"/>
              <a:ext cx="81379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Прямая соединительная линия 320"/>
            <p:cNvCxnSpPr/>
            <p:nvPr/>
          </p:nvCxnSpPr>
          <p:spPr>
            <a:xfrm flipH="1" flipV="1">
              <a:off x="335360" y="1854697"/>
              <a:ext cx="253941" cy="208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Прямая соединительная линия 325"/>
            <p:cNvCxnSpPr/>
            <p:nvPr/>
          </p:nvCxnSpPr>
          <p:spPr>
            <a:xfrm flipH="1">
              <a:off x="2488672" y="839440"/>
              <a:ext cx="1" cy="175832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Прямая соединительная линия 329"/>
            <p:cNvCxnSpPr/>
            <p:nvPr/>
          </p:nvCxnSpPr>
          <p:spPr>
            <a:xfrm flipH="1">
              <a:off x="3221450" y="3185214"/>
              <a:ext cx="570295" cy="612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Прямая соединительная линия 330"/>
            <p:cNvCxnSpPr/>
            <p:nvPr/>
          </p:nvCxnSpPr>
          <p:spPr>
            <a:xfrm flipH="1">
              <a:off x="2488673" y="3185214"/>
              <a:ext cx="25687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 rot="16200000" flipV="1">
              <a:off x="2276459" y="3112415"/>
              <a:ext cx="0" cy="4244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6" name="TextBox 545"/>
          <p:cNvSpPr txBox="1"/>
          <p:nvPr/>
        </p:nvSpPr>
        <p:spPr>
          <a:xfrm>
            <a:off x="331259" y="2480380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0472" y="696157"/>
            <a:ext cx="7565265" cy="50570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9967" y="668012"/>
            <a:ext cx="3173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Аварийный режим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25" name="Название 1"/>
          <p:cNvSpPr>
            <a:spLocks noGrp="1"/>
          </p:cNvSpPr>
          <p:nvPr>
            <p:ph type="title"/>
          </p:nvPr>
        </p:nvSpPr>
        <p:spPr>
          <a:xfrm>
            <a:off x="838200" y="-75632"/>
            <a:ext cx="10515600" cy="5523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РЕКЛОУЗЕРА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6438016" y="4393147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2</a:t>
            </a: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4586423" y="3314208"/>
            <a:ext cx="281307" cy="570430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8465722" y="416938"/>
            <a:ext cx="34735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Аварийный режим без </a:t>
            </a:r>
            <a:r>
              <a:rPr lang="ru-RU" sz="2800" dirty="0" err="1" smtClean="0">
                <a:solidFill>
                  <a:prstClr val="black"/>
                </a:solidFill>
              </a:rPr>
              <a:t>реклоузеров</a:t>
            </a:r>
            <a:r>
              <a:rPr lang="ru-RU" sz="2800" dirty="0" smtClean="0">
                <a:solidFill>
                  <a:prstClr val="black"/>
                </a:solidFill>
              </a:rPr>
              <a:t>: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Зона отключения</a:t>
            </a:r>
            <a:endParaRPr lang="ru-RU" dirty="0"/>
          </a:p>
        </p:txBody>
      </p:sp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Повреждение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7437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2428903" y="2266546"/>
            <a:ext cx="1611027" cy="32484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31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31259" y="696157"/>
            <a:ext cx="7634478" cy="5057009"/>
            <a:chOff x="-286999" y="494860"/>
            <a:chExt cx="4322170" cy="2862966"/>
          </a:xfrm>
        </p:grpSpPr>
        <p:grpSp>
          <p:nvGrpSpPr>
            <p:cNvPr id="487" name="Группа 486"/>
            <p:cNvGrpSpPr/>
            <p:nvPr/>
          </p:nvGrpSpPr>
          <p:grpSpPr>
            <a:xfrm>
              <a:off x="430109" y="880035"/>
              <a:ext cx="2804145" cy="2355055"/>
              <a:chOff x="335360" y="839440"/>
              <a:chExt cx="3456384" cy="2902837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335360" y="1595524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 стрелкой 21"/>
              <p:cNvCxnSpPr/>
              <p:nvPr/>
            </p:nvCxnSpPr>
            <p:spPr>
              <a:xfrm>
                <a:off x="1945494" y="839440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>
                <a:off x="2481053" y="1854697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>
                <a:off x="2488673" y="2749449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Группа 39"/>
              <p:cNvGrpSpPr/>
              <p:nvPr/>
            </p:nvGrpSpPr>
            <p:grpSpPr>
              <a:xfrm rot="16200000">
                <a:off x="2097377" y="2208890"/>
                <a:ext cx="782594" cy="514550"/>
                <a:chOff x="5183404" y="1295470"/>
                <a:chExt cx="782594" cy="514550"/>
              </a:xfrm>
            </p:grpSpPr>
            <p:sp>
              <p:nvSpPr>
                <p:cNvPr id="41" name="Овал 40"/>
                <p:cNvSpPr/>
                <p:nvPr/>
              </p:nvSpPr>
              <p:spPr>
                <a:xfrm>
                  <a:off x="5443096" y="1295470"/>
                  <a:ext cx="522902" cy="514550"/>
                </a:xfrm>
                <a:prstGeom prst="ellipse">
                  <a:avLst/>
                </a:prstGeom>
                <a:noFill/>
                <a:ln w="38100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8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5" name="Группа 44"/>
                <p:cNvGrpSpPr/>
                <p:nvPr/>
              </p:nvGrpSpPr>
              <p:grpSpPr>
                <a:xfrm>
                  <a:off x="5183404" y="1409294"/>
                  <a:ext cx="782594" cy="144016"/>
                  <a:chOff x="5159896" y="1772816"/>
                  <a:chExt cx="782594" cy="144016"/>
                </a:xfrm>
              </p:grpSpPr>
              <p:cxnSp>
                <p:nvCxnSpPr>
                  <p:cNvPr id="46" name="Прямая соединительная линия 45"/>
                  <p:cNvCxnSpPr/>
                  <p:nvPr/>
                </p:nvCxnSpPr>
                <p:spPr>
                  <a:xfrm>
                    <a:off x="5159896" y="1916832"/>
                    <a:ext cx="360040" cy="0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Прямая соединительная линия 46"/>
                  <p:cNvCxnSpPr>
                    <a:endCxn id="41" idx="6"/>
                  </p:cNvCxnSpPr>
                  <p:nvPr/>
                </p:nvCxnSpPr>
                <p:spPr>
                  <a:xfrm rot="5400000" flipH="1" flipV="1">
                    <a:off x="5835509" y="1809288"/>
                    <a:ext cx="1" cy="213961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flipV="1">
                    <a:off x="5519936" y="1772816"/>
                    <a:ext cx="216024" cy="144016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9" name="Прямая со стрелкой 48"/>
              <p:cNvCxnSpPr/>
              <p:nvPr/>
            </p:nvCxnSpPr>
            <p:spPr>
              <a:xfrm rot="5400000">
                <a:off x="1916419" y="3170023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3791744" y="2927939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 стрелкой 58"/>
              <p:cNvCxnSpPr/>
              <p:nvPr/>
            </p:nvCxnSpPr>
            <p:spPr>
              <a:xfrm>
                <a:off x="3266663" y="1856969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 стрелкой 60"/>
              <p:cNvCxnSpPr/>
              <p:nvPr/>
            </p:nvCxnSpPr>
            <p:spPr>
              <a:xfrm flipV="1">
                <a:off x="2982601" y="1424921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3055787" y="2336318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 rot="16200000" flipV="1">
                <a:off x="2423399" y="2168671"/>
                <a:ext cx="0" cy="22414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 стрелкой 146"/>
              <p:cNvCxnSpPr/>
              <p:nvPr/>
            </p:nvCxnSpPr>
            <p:spPr>
              <a:xfrm>
                <a:off x="2741868" y="852743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Прямая со стрелкой 192"/>
              <p:cNvCxnSpPr/>
              <p:nvPr/>
            </p:nvCxnSpPr>
            <p:spPr>
              <a:xfrm>
                <a:off x="1268190" y="1836514"/>
                <a:ext cx="0" cy="18929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Прямая со стрелкой 193"/>
              <p:cNvCxnSpPr/>
              <p:nvPr/>
            </p:nvCxnSpPr>
            <p:spPr>
              <a:xfrm rot="16200000" flipV="1">
                <a:off x="1044434" y="2178522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 стрелкой 194"/>
              <p:cNvCxnSpPr/>
              <p:nvPr/>
            </p:nvCxnSpPr>
            <p:spPr>
              <a:xfrm rot="5400000" flipH="1" flipV="1">
                <a:off x="1491946" y="2773367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Прямая соединительная линия 312"/>
              <p:cNvCxnSpPr/>
              <p:nvPr/>
            </p:nvCxnSpPr>
            <p:spPr>
              <a:xfrm>
                <a:off x="1945494" y="839440"/>
                <a:ext cx="0" cy="2520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Прямая соединительная линия 314"/>
              <p:cNvCxnSpPr/>
              <p:nvPr/>
            </p:nvCxnSpPr>
            <p:spPr>
              <a:xfrm flipH="1">
                <a:off x="1117954" y="1852799"/>
                <a:ext cx="81379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Прямая соединительная линия 320"/>
              <p:cNvCxnSpPr/>
              <p:nvPr/>
            </p:nvCxnSpPr>
            <p:spPr>
              <a:xfrm flipH="1" flipV="1">
                <a:off x="335360" y="1854697"/>
                <a:ext cx="253941" cy="208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Прямая соединительная линия 323"/>
              <p:cNvCxnSpPr/>
              <p:nvPr/>
            </p:nvCxnSpPr>
            <p:spPr>
              <a:xfrm flipH="1">
                <a:off x="1931752" y="1583334"/>
                <a:ext cx="2394" cy="27136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Прямая соединительная линия 325"/>
              <p:cNvCxnSpPr/>
              <p:nvPr/>
            </p:nvCxnSpPr>
            <p:spPr>
              <a:xfrm>
                <a:off x="2488673" y="839440"/>
                <a:ext cx="0" cy="124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Прямая соединительная линия 329"/>
              <p:cNvCxnSpPr/>
              <p:nvPr/>
            </p:nvCxnSpPr>
            <p:spPr>
              <a:xfrm flipH="1">
                <a:off x="3285615" y="3185214"/>
                <a:ext cx="50612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Прямая соединительная линия 330"/>
              <p:cNvCxnSpPr/>
              <p:nvPr/>
            </p:nvCxnSpPr>
            <p:spPr>
              <a:xfrm flipH="1">
                <a:off x="2488673" y="3185214"/>
                <a:ext cx="25687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6200000" flipV="1">
                <a:off x="2276459" y="3112415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6" name="TextBox 545"/>
            <p:cNvSpPr txBox="1"/>
            <p:nvPr/>
          </p:nvSpPr>
          <p:spPr>
            <a:xfrm>
              <a:off x="-286999" y="1504977"/>
              <a:ext cx="811865" cy="365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</a:rPr>
                <a:t>Центр питания 1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247815" y="494860"/>
              <a:ext cx="4282986" cy="2862966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7555" y="1169427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Р-1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1094875" y="899838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Р-2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1825835" y="2258081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Р-3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2737682" y="2788119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Р-4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sp>
        <p:nvSpPr>
          <p:cNvPr id="525" name="Название 1"/>
          <p:cNvSpPr>
            <a:spLocks noGrp="1"/>
          </p:cNvSpPr>
          <p:nvPr>
            <p:ph type="title"/>
          </p:nvPr>
        </p:nvSpPr>
        <p:spPr>
          <a:xfrm>
            <a:off x="838200" y="-75632"/>
            <a:ext cx="10515600" cy="5523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РЕКЛОУЗЕРА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Аварийный режим 1: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6438016" y="4393147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2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8298415" y="3374817"/>
            <a:ext cx="749335" cy="737367"/>
            <a:chOff x="8298415" y="3374817"/>
            <a:chExt cx="749335" cy="737367"/>
          </a:xfrm>
        </p:grpSpPr>
        <p:sp>
          <p:nvSpPr>
            <p:cNvPr id="283" name="Овал 28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284" name="Прямая соединительная линия 283"/>
            <p:cNvCxnSpPr>
              <a:stCxn id="28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Прямая соединительная линия 284"/>
            <p:cNvCxnSpPr>
              <a:endCxn id="28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Прямая соединительная линия 285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Прямая соединительная линия 286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8298415" y="4439813"/>
            <a:ext cx="749335" cy="737367"/>
            <a:chOff x="8298415" y="4439813"/>
            <a:chExt cx="749335" cy="737367"/>
          </a:xfrm>
        </p:grpSpPr>
        <p:cxnSp>
          <p:nvCxnSpPr>
            <p:cNvPr id="289" name="Прямая соединительная линия 288"/>
            <p:cNvCxnSpPr>
              <a:stCxn id="288" idx="2"/>
            </p:cNvCxnSpPr>
            <p:nvPr/>
          </p:nvCxnSpPr>
          <p:spPr>
            <a:xfrm>
              <a:off x="8298415" y="4808497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Группа 1"/>
            <p:cNvGrpSpPr/>
            <p:nvPr/>
          </p:nvGrpSpPr>
          <p:grpSpPr>
            <a:xfrm>
              <a:off x="8298415" y="4439813"/>
              <a:ext cx="749335" cy="737367"/>
              <a:chOff x="8298415" y="4439813"/>
              <a:chExt cx="749335" cy="737367"/>
            </a:xfrm>
          </p:grpSpPr>
          <p:sp>
            <p:nvSpPr>
              <p:cNvPr id="288" name="Овал 287"/>
              <p:cNvSpPr/>
              <p:nvPr/>
            </p:nvSpPr>
            <p:spPr>
              <a:xfrm>
                <a:off x="8298415" y="4439813"/>
                <a:ext cx="749335" cy="737367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90" name="Прямая соединительная линия 289"/>
              <p:cNvCxnSpPr>
                <a:endCxn id="288" idx="6"/>
              </p:cNvCxnSpPr>
              <p:nvPr/>
            </p:nvCxnSpPr>
            <p:spPr>
              <a:xfrm flipV="1">
                <a:off x="8854976" y="4808497"/>
                <a:ext cx="192774" cy="81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Прямая соединительная линия 290"/>
              <p:cNvCxnSpPr/>
              <p:nvPr/>
            </p:nvCxnSpPr>
            <p:spPr>
              <a:xfrm flipV="1">
                <a:off x="8442217" y="4602927"/>
                <a:ext cx="309569" cy="20638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2" name="TextBox 291"/>
          <p:cNvSpPr txBox="1"/>
          <p:nvPr/>
        </p:nvSpPr>
        <p:spPr>
          <a:xfrm>
            <a:off x="9191874" y="3374817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</a:rPr>
              <a:t>Замкнутые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Р-3, Р-4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9267806" y="4510861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Разомкнутые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Р-1, Р-2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59967" y="668012"/>
            <a:ext cx="3438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Аварийный режим 1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964612" y="2458976"/>
            <a:ext cx="749335" cy="737367"/>
            <a:chOff x="1964612" y="2458976"/>
            <a:chExt cx="749335" cy="737367"/>
          </a:xfrm>
        </p:grpSpPr>
        <p:sp>
          <p:nvSpPr>
            <p:cNvPr id="85" name="Овал 84"/>
            <p:cNvSpPr/>
            <p:nvPr/>
          </p:nvSpPr>
          <p:spPr>
            <a:xfrm>
              <a:off x="1964612" y="2458976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83" name="Прямая соединительная линия 82"/>
            <p:cNvCxnSpPr>
              <a:stCxn id="85" idx="2"/>
            </p:cNvCxnSpPr>
            <p:nvPr/>
          </p:nvCxnSpPr>
          <p:spPr>
            <a:xfrm>
              <a:off x="1964612" y="282766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>
              <a:endCxn id="85" idx="6"/>
            </p:cNvCxnSpPr>
            <p:nvPr/>
          </p:nvCxnSpPr>
          <p:spPr>
            <a:xfrm flipV="1">
              <a:off x="2521173" y="2827660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V="1">
              <a:off x="2108414" y="2622090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Группа 94"/>
          <p:cNvGrpSpPr/>
          <p:nvPr/>
        </p:nvGrpSpPr>
        <p:grpSpPr>
          <a:xfrm>
            <a:off x="5079189" y="4354359"/>
            <a:ext cx="749335" cy="737367"/>
            <a:chOff x="8298415" y="3374817"/>
            <a:chExt cx="749335" cy="737367"/>
          </a:xfrm>
        </p:grpSpPr>
        <p:sp>
          <p:nvSpPr>
            <p:cNvPr id="96" name="Овал 95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97" name="Прямая соединительная линия 96"/>
            <p:cNvCxnSpPr>
              <a:stCxn id="96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>
              <a:endCxn id="96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Прямоугольник 100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Зона отключения</a:t>
            </a:r>
            <a:endParaRPr lang="ru-RU" dirty="0"/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Повреждение</a:t>
            </a:r>
            <a:endParaRPr lang="ru-RU" dirty="0"/>
          </a:p>
        </p:txBody>
      </p:sp>
      <p:grpSp>
        <p:nvGrpSpPr>
          <p:cNvPr id="107" name="Группа 106"/>
          <p:cNvGrpSpPr/>
          <p:nvPr/>
        </p:nvGrpSpPr>
        <p:grpSpPr>
          <a:xfrm>
            <a:off x="3536615" y="1711504"/>
            <a:ext cx="737367" cy="749335"/>
            <a:chOff x="4318273" y="3140044"/>
            <a:chExt cx="737367" cy="749335"/>
          </a:xfrm>
        </p:grpSpPr>
        <p:sp>
          <p:nvSpPr>
            <p:cNvPr id="108" name="Овал 107"/>
            <p:cNvSpPr/>
            <p:nvPr/>
          </p:nvSpPr>
          <p:spPr>
            <a:xfrm rot="5400000">
              <a:off x="4312289" y="3146028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09" name="Прямая соединительная линия 108"/>
            <p:cNvCxnSpPr>
              <a:stCxn id="108" idx="2"/>
            </p:cNvCxnSpPr>
            <p:nvPr/>
          </p:nvCxnSpPr>
          <p:spPr>
            <a:xfrm rot="5400000">
              <a:off x="4614650" y="321154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>
              <a:endCxn id="108" idx="6"/>
            </p:cNvCxnSpPr>
            <p:nvPr/>
          </p:nvCxnSpPr>
          <p:spPr>
            <a:xfrm rot="5400000" flipV="1">
              <a:off x="4590164" y="3792587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rot="5400000" flipV="1">
              <a:off x="4634552" y="3335441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2" name="Рисунок 111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2811549" y="3907277"/>
            <a:ext cx="281307" cy="57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5825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4085897" y="3537931"/>
            <a:ext cx="2321014" cy="19984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31259" y="696157"/>
            <a:ext cx="7634478" cy="5057009"/>
            <a:chOff x="-286999" y="494860"/>
            <a:chExt cx="4322170" cy="2862966"/>
          </a:xfrm>
        </p:grpSpPr>
        <p:grpSp>
          <p:nvGrpSpPr>
            <p:cNvPr id="487" name="Группа 486"/>
            <p:cNvGrpSpPr/>
            <p:nvPr/>
          </p:nvGrpSpPr>
          <p:grpSpPr>
            <a:xfrm>
              <a:off x="430109" y="880035"/>
              <a:ext cx="2804145" cy="2355055"/>
              <a:chOff x="335360" y="839440"/>
              <a:chExt cx="3456384" cy="2902837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335360" y="1595524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 стрелкой 21"/>
              <p:cNvCxnSpPr/>
              <p:nvPr/>
            </p:nvCxnSpPr>
            <p:spPr>
              <a:xfrm>
                <a:off x="1945494" y="839440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>
                <a:off x="2481053" y="1854697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>
                <a:off x="2488673" y="2749449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 стрелкой 48"/>
              <p:cNvCxnSpPr/>
              <p:nvPr/>
            </p:nvCxnSpPr>
            <p:spPr>
              <a:xfrm rot="5400000">
                <a:off x="1916419" y="3170023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3791744" y="2927939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 стрелкой 58"/>
              <p:cNvCxnSpPr/>
              <p:nvPr/>
            </p:nvCxnSpPr>
            <p:spPr>
              <a:xfrm>
                <a:off x="3266663" y="1856969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 стрелкой 60"/>
              <p:cNvCxnSpPr/>
              <p:nvPr/>
            </p:nvCxnSpPr>
            <p:spPr>
              <a:xfrm flipV="1">
                <a:off x="2982601" y="1424921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3055787" y="2336318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 стрелкой 146"/>
              <p:cNvCxnSpPr/>
              <p:nvPr/>
            </p:nvCxnSpPr>
            <p:spPr>
              <a:xfrm>
                <a:off x="2741868" y="852743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Прямая со стрелкой 192"/>
              <p:cNvCxnSpPr/>
              <p:nvPr/>
            </p:nvCxnSpPr>
            <p:spPr>
              <a:xfrm>
                <a:off x="1268190" y="1836514"/>
                <a:ext cx="0" cy="18929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Прямая со стрелкой 193"/>
              <p:cNvCxnSpPr/>
              <p:nvPr/>
            </p:nvCxnSpPr>
            <p:spPr>
              <a:xfrm rot="16200000" flipV="1">
                <a:off x="1044434" y="2178522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 стрелкой 194"/>
              <p:cNvCxnSpPr/>
              <p:nvPr/>
            </p:nvCxnSpPr>
            <p:spPr>
              <a:xfrm rot="5400000" flipH="1" flipV="1">
                <a:off x="1491946" y="2773367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Прямая соединительная линия 312"/>
              <p:cNvCxnSpPr/>
              <p:nvPr/>
            </p:nvCxnSpPr>
            <p:spPr>
              <a:xfrm>
                <a:off x="1945494" y="839440"/>
                <a:ext cx="0" cy="2520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Прямая соединительная линия 314"/>
              <p:cNvCxnSpPr/>
              <p:nvPr/>
            </p:nvCxnSpPr>
            <p:spPr>
              <a:xfrm flipH="1">
                <a:off x="1117954" y="1852799"/>
                <a:ext cx="81379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Прямая соединительная линия 320"/>
              <p:cNvCxnSpPr/>
              <p:nvPr/>
            </p:nvCxnSpPr>
            <p:spPr>
              <a:xfrm flipH="1" flipV="1">
                <a:off x="335360" y="1854697"/>
                <a:ext cx="253941" cy="208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Прямая соединительная линия 323"/>
              <p:cNvCxnSpPr/>
              <p:nvPr/>
            </p:nvCxnSpPr>
            <p:spPr>
              <a:xfrm flipH="1">
                <a:off x="1931752" y="1583334"/>
                <a:ext cx="2394" cy="27136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Прямая соединительная линия 325"/>
              <p:cNvCxnSpPr/>
              <p:nvPr/>
            </p:nvCxnSpPr>
            <p:spPr>
              <a:xfrm>
                <a:off x="2488673" y="839440"/>
                <a:ext cx="0" cy="124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Прямая соединительная линия 329"/>
              <p:cNvCxnSpPr/>
              <p:nvPr/>
            </p:nvCxnSpPr>
            <p:spPr>
              <a:xfrm flipH="1">
                <a:off x="3285615" y="3185214"/>
                <a:ext cx="50612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Прямая соединительная линия 330"/>
              <p:cNvCxnSpPr/>
              <p:nvPr/>
            </p:nvCxnSpPr>
            <p:spPr>
              <a:xfrm flipH="1">
                <a:off x="2488673" y="3185214"/>
                <a:ext cx="25687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6200000" flipV="1">
                <a:off x="2276459" y="3112415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6" name="TextBox 545"/>
            <p:cNvSpPr txBox="1"/>
            <p:nvPr/>
          </p:nvSpPr>
          <p:spPr>
            <a:xfrm>
              <a:off x="-286999" y="1504977"/>
              <a:ext cx="811865" cy="365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</a:rPr>
                <a:t>Центр питания 1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247815" y="494860"/>
              <a:ext cx="4282986" cy="2862966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7555" y="1169427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Р-1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1094875" y="899838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Р-2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1825835" y="2258081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Р-3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2737682" y="2788119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Р-4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sp>
        <p:nvSpPr>
          <p:cNvPr id="525" name="Название 1"/>
          <p:cNvSpPr>
            <a:spLocks noGrp="1"/>
          </p:cNvSpPr>
          <p:nvPr>
            <p:ph type="title"/>
          </p:nvPr>
        </p:nvSpPr>
        <p:spPr>
          <a:xfrm>
            <a:off x="838200" y="-75632"/>
            <a:ext cx="10515600" cy="5523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РЕКЛОУЗЕРА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Аварийный режим 2: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6438016" y="4393147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2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8298415" y="3374817"/>
            <a:ext cx="749335" cy="737367"/>
            <a:chOff x="8298415" y="3374817"/>
            <a:chExt cx="749335" cy="737367"/>
          </a:xfrm>
        </p:grpSpPr>
        <p:sp>
          <p:nvSpPr>
            <p:cNvPr id="283" name="Овал 28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284" name="Прямая соединительная линия 283"/>
            <p:cNvCxnSpPr>
              <a:stCxn id="28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Прямая соединительная линия 284"/>
            <p:cNvCxnSpPr>
              <a:endCxn id="28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Прямая соединительная линия 285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Прямая соединительная линия 286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8298415" y="4439813"/>
            <a:ext cx="749335" cy="737367"/>
            <a:chOff x="8298415" y="4439813"/>
            <a:chExt cx="749335" cy="737367"/>
          </a:xfrm>
        </p:grpSpPr>
        <p:cxnSp>
          <p:nvCxnSpPr>
            <p:cNvPr id="289" name="Прямая соединительная линия 288"/>
            <p:cNvCxnSpPr>
              <a:stCxn id="288" idx="2"/>
            </p:cNvCxnSpPr>
            <p:nvPr/>
          </p:nvCxnSpPr>
          <p:spPr>
            <a:xfrm>
              <a:off x="8298415" y="4808497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Группа 1"/>
            <p:cNvGrpSpPr/>
            <p:nvPr/>
          </p:nvGrpSpPr>
          <p:grpSpPr>
            <a:xfrm>
              <a:off x="8298415" y="4439813"/>
              <a:ext cx="749335" cy="737367"/>
              <a:chOff x="8298415" y="4439813"/>
              <a:chExt cx="749335" cy="737367"/>
            </a:xfrm>
          </p:grpSpPr>
          <p:sp>
            <p:nvSpPr>
              <p:cNvPr id="288" name="Овал 287"/>
              <p:cNvSpPr/>
              <p:nvPr/>
            </p:nvSpPr>
            <p:spPr>
              <a:xfrm>
                <a:off x="8298415" y="4439813"/>
                <a:ext cx="749335" cy="737367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90" name="Прямая соединительная линия 289"/>
              <p:cNvCxnSpPr>
                <a:endCxn id="288" idx="6"/>
              </p:cNvCxnSpPr>
              <p:nvPr/>
            </p:nvCxnSpPr>
            <p:spPr>
              <a:xfrm flipV="1">
                <a:off x="8854976" y="4808497"/>
                <a:ext cx="192774" cy="81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Прямая соединительная линия 290"/>
              <p:cNvCxnSpPr/>
              <p:nvPr/>
            </p:nvCxnSpPr>
            <p:spPr>
              <a:xfrm flipV="1">
                <a:off x="8442217" y="4602927"/>
                <a:ext cx="309569" cy="20638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2" name="TextBox 291"/>
          <p:cNvSpPr txBox="1"/>
          <p:nvPr/>
        </p:nvSpPr>
        <p:spPr>
          <a:xfrm>
            <a:off x="9191874" y="3374817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</a:rPr>
              <a:t>Замкнутые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Р-1, Р-2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9267806" y="4510861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Разомкнутые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Р-3, Р-4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59967" y="668012"/>
            <a:ext cx="3438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Аварийный режим 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Зона отключения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Повреждение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059103" y="4373789"/>
            <a:ext cx="749335" cy="737367"/>
            <a:chOff x="5059103" y="4373789"/>
            <a:chExt cx="749335" cy="737367"/>
          </a:xfrm>
        </p:grpSpPr>
        <p:grpSp>
          <p:nvGrpSpPr>
            <p:cNvPr id="106" name="Группа 105"/>
            <p:cNvGrpSpPr/>
            <p:nvPr/>
          </p:nvGrpSpPr>
          <p:grpSpPr>
            <a:xfrm>
              <a:off x="5059103" y="4373789"/>
              <a:ext cx="749335" cy="737367"/>
              <a:chOff x="8298415" y="4439813"/>
              <a:chExt cx="749335" cy="737367"/>
            </a:xfrm>
          </p:grpSpPr>
          <p:sp>
            <p:nvSpPr>
              <p:cNvPr id="107" name="Овал 106"/>
              <p:cNvSpPr/>
              <p:nvPr/>
            </p:nvSpPr>
            <p:spPr>
              <a:xfrm>
                <a:off x="8298415" y="4439813"/>
                <a:ext cx="749335" cy="73736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8" name="Прямая соединительная линия 107"/>
              <p:cNvCxnSpPr>
                <a:endCxn id="107" idx="6"/>
              </p:cNvCxnSpPr>
              <p:nvPr/>
            </p:nvCxnSpPr>
            <p:spPr>
              <a:xfrm flipV="1">
                <a:off x="8854976" y="4808497"/>
                <a:ext cx="192774" cy="81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Прямая соединительная линия 108"/>
              <p:cNvCxnSpPr/>
              <p:nvPr/>
            </p:nvCxnSpPr>
            <p:spPr>
              <a:xfrm flipV="1">
                <a:off x="8442217" y="4602927"/>
                <a:ext cx="309569" cy="20638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5" name="Прямая соединительная линия 104"/>
            <p:cNvCxnSpPr>
              <a:stCxn id="107" idx="2"/>
            </p:cNvCxnSpPr>
            <p:nvPr/>
          </p:nvCxnSpPr>
          <p:spPr>
            <a:xfrm>
              <a:off x="5059103" y="4742473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4318273" y="3140044"/>
            <a:ext cx="737367" cy="749335"/>
            <a:chOff x="4318273" y="3140044"/>
            <a:chExt cx="737367" cy="749335"/>
          </a:xfrm>
        </p:grpSpPr>
        <p:sp>
          <p:nvSpPr>
            <p:cNvPr id="119" name="Овал 118"/>
            <p:cNvSpPr/>
            <p:nvPr/>
          </p:nvSpPr>
          <p:spPr>
            <a:xfrm rot="5400000">
              <a:off x="4312289" y="3146028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17" name="Прямая соединительная линия 116"/>
            <p:cNvCxnSpPr>
              <a:stCxn id="119" idx="2"/>
            </p:cNvCxnSpPr>
            <p:nvPr/>
          </p:nvCxnSpPr>
          <p:spPr>
            <a:xfrm rot="5400000">
              <a:off x="4614650" y="321154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Прямая соединительная линия 119"/>
            <p:cNvCxnSpPr>
              <a:endCxn id="119" idx="6"/>
            </p:cNvCxnSpPr>
            <p:nvPr/>
          </p:nvCxnSpPr>
          <p:spPr>
            <a:xfrm rot="5400000" flipV="1">
              <a:off x="4590164" y="3792587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 rot="5400000" flipV="1">
              <a:off x="4634552" y="3335441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Группа 121"/>
          <p:cNvGrpSpPr/>
          <p:nvPr/>
        </p:nvGrpSpPr>
        <p:grpSpPr>
          <a:xfrm>
            <a:off x="1976055" y="2459240"/>
            <a:ext cx="749335" cy="737367"/>
            <a:chOff x="8298415" y="3374817"/>
            <a:chExt cx="749335" cy="737367"/>
          </a:xfrm>
        </p:grpSpPr>
        <p:sp>
          <p:nvSpPr>
            <p:cNvPr id="123" name="Овал 12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24" name="Прямая соединительная линия 123"/>
            <p:cNvCxnSpPr>
              <a:stCxn id="12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>
              <a:endCxn id="12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Группа 127"/>
          <p:cNvGrpSpPr/>
          <p:nvPr/>
        </p:nvGrpSpPr>
        <p:grpSpPr>
          <a:xfrm rot="5400000">
            <a:off x="3532263" y="1718239"/>
            <a:ext cx="749335" cy="737367"/>
            <a:chOff x="8298415" y="3374817"/>
            <a:chExt cx="749335" cy="737367"/>
          </a:xfrm>
        </p:grpSpPr>
        <p:sp>
          <p:nvSpPr>
            <p:cNvPr id="129" name="Овал 128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30" name="Прямая соединительная линия 129"/>
            <p:cNvCxnSpPr>
              <a:stCxn id="129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>
              <a:endCxn id="129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4" name="Рисунок 13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4575065" y="4223617"/>
            <a:ext cx="281307" cy="57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540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3891657" y="1200012"/>
            <a:ext cx="2321014" cy="22336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31259" y="696157"/>
            <a:ext cx="7634478" cy="5057009"/>
            <a:chOff x="-286999" y="494860"/>
            <a:chExt cx="4322170" cy="2862966"/>
          </a:xfrm>
        </p:grpSpPr>
        <p:grpSp>
          <p:nvGrpSpPr>
            <p:cNvPr id="487" name="Группа 486"/>
            <p:cNvGrpSpPr/>
            <p:nvPr/>
          </p:nvGrpSpPr>
          <p:grpSpPr>
            <a:xfrm>
              <a:off x="430109" y="880035"/>
              <a:ext cx="2804145" cy="2355055"/>
              <a:chOff x="335360" y="839440"/>
              <a:chExt cx="3456384" cy="2902837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335360" y="1595524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 стрелкой 21"/>
              <p:cNvCxnSpPr/>
              <p:nvPr/>
            </p:nvCxnSpPr>
            <p:spPr>
              <a:xfrm>
                <a:off x="1945494" y="839440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>
                <a:off x="2481053" y="1854697"/>
                <a:ext cx="115212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>
                <a:off x="2488673" y="2749449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 стрелкой 48"/>
              <p:cNvCxnSpPr/>
              <p:nvPr/>
            </p:nvCxnSpPr>
            <p:spPr>
              <a:xfrm rot="5400000">
                <a:off x="1916419" y="3170023"/>
                <a:ext cx="11445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3791744" y="2927939"/>
                <a:ext cx="0" cy="5040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 стрелкой 58"/>
              <p:cNvCxnSpPr/>
              <p:nvPr/>
            </p:nvCxnSpPr>
            <p:spPr>
              <a:xfrm>
                <a:off x="3266663" y="1856969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 стрелкой 60"/>
              <p:cNvCxnSpPr/>
              <p:nvPr/>
            </p:nvCxnSpPr>
            <p:spPr>
              <a:xfrm flipV="1">
                <a:off x="2982601" y="1424921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 flipV="1">
                <a:off x="3055787" y="2336318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Прямая со стрелкой 146"/>
              <p:cNvCxnSpPr/>
              <p:nvPr/>
            </p:nvCxnSpPr>
            <p:spPr>
              <a:xfrm>
                <a:off x="2741868" y="852743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Прямая со стрелкой 192"/>
              <p:cNvCxnSpPr/>
              <p:nvPr/>
            </p:nvCxnSpPr>
            <p:spPr>
              <a:xfrm>
                <a:off x="1268190" y="1836514"/>
                <a:ext cx="0" cy="18929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Прямая со стрелкой 193"/>
              <p:cNvCxnSpPr/>
              <p:nvPr/>
            </p:nvCxnSpPr>
            <p:spPr>
              <a:xfrm rot="16200000" flipV="1">
                <a:off x="1044434" y="2178522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 стрелкой 194"/>
              <p:cNvCxnSpPr/>
              <p:nvPr/>
            </p:nvCxnSpPr>
            <p:spPr>
              <a:xfrm rot="5400000" flipH="1" flipV="1">
                <a:off x="1491946" y="2773367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Прямая соединительная линия 312"/>
              <p:cNvCxnSpPr/>
              <p:nvPr/>
            </p:nvCxnSpPr>
            <p:spPr>
              <a:xfrm>
                <a:off x="1945494" y="839440"/>
                <a:ext cx="0" cy="25202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Прямая соединительная линия 314"/>
              <p:cNvCxnSpPr/>
              <p:nvPr/>
            </p:nvCxnSpPr>
            <p:spPr>
              <a:xfrm flipH="1">
                <a:off x="1117954" y="1852799"/>
                <a:ext cx="81379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Прямая соединительная линия 320"/>
              <p:cNvCxnSpPr/>
              <p:nvPr/>
            </p:nvCxnSpPr>
            <p:spPr>
              <a:xfrm flipH="1" flipV="1">
                <a:off x="335360" y="1854697"/>
                <a:ext cx="253941" cy="208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Прямая соединительная линия 323"/>
              <p:cNvCxnSpPr/>
              <p:nvPr/>
            </p:nvCxnSpPr>
            <p:spPr>
              <a:xfrm flipH="1">
                <a:off x="1931752" y="1583334"/>
                <a:ext cx="2394" cy="27136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Прямая соединительная линия 325"/>
              <p:cNvCxnSpPr/>
              <p:nvPr/>
            </p:nvCxnSpPr>
            <p:spPr>
              <a:xfrm>
                <a:off x="2488673" y="839440"/>
                <a:ext cx="0" cy="124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Прямая соединительная линия 329"/>
              <p:cNvCxnSpPr/>
              <p:nvPr/>
            </p:nvCxnSpPr>
            <p:spPr>
              <a:xfrm flipH="1">
                <a:off x="3285615" y="3185214"/>
                <a:ext cx="50612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Прямая соединительная линия 330"/>
              <p:cNvCxnSpPr/>
              <p:nvPr/>
            </p:nvCxnSpPr>
            <p:spPr>
              <a:xfrm flipH="1">
                <a:off x="2488673" y="3185214"/>
                <a:ext cx="25687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6200000" flipV="1">
                <a:off x="2276459" y="3112415"/>
                <a:ext cx="0" cy="42442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6" name="TextBox 545"/>
            <p:cNvSpPr txBox="1"/>
            <p:nvPr/>
          </p:nvSpPr>
          <p:spPr>
            <a:xfrm>
              <a:off x="-286999" y="1504977"/>
              <a:ext cx="811865" cy="365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</a:rPr>
                <a:t>Центр питания 1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247815" y="494860"/>
              <a:ext cx="4282986" cy="2862966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7555" y="1169427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Р-1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1094875" y="899838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Р-2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1825835" y="2258081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Р-3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2737682" y="2788119"/>
              <a:ext cx="375895" cy="296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prstClr val="black"/>
                  </a:solidFill>
                </a:rPr>
                <a:t>Р-4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sp>
        <p:nvSpPr>
          <p:cNvPr id="525" name="Название 1"/>
          <p:cNvSpPr>
            <a:spLocks noGrp="1"/>
          </p:cNvSpPr>
          <p:nvPr>
            <p:ph type="title"/>
          </p:nvPr>
        </p:nvSpPr>
        <p:spPr>
          <a:xfrm>
            <a:off x="838200" y="-75632"/>
            <a:ext cx="10515600" cy="5523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РЕКЛОУЗЕРА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Аварийный режим 3: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6438016" y="4393147"/>
            <a:ext cx="14340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Центр питания 2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8298415" y="3374817"/>
            <a:ext cx="749335" cy="737367"/>
            <a:chOff x="8298415" y="3374817"/>
            <a:chExt cx="749335" cy="737367"/>
          </a:xfrm>
        </p:grpSpPr>
        <p:sp>
          <p:nvSpPr>
            <p:cNvPr id="283" name="Овал 28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284" name="Прямая соединительная линия 283"/>
            <p:cNvCxnSpPr>
              <a:stCxn id="28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Прямая соединительная линия 284"/>
            <p:cNvCxnSpPr>
              <a:endCxn id="28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Прямая соединительная линия 285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Прямая соединительная линия 286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8298415" y="4439813"/>
            <a:ext cx="749335" cy="737367"/>
            <a:chOff x="8298415" y="4439813"/>
            <a:chExt cx="749335" cy="737367"/>
          </a:xfrm>
        </p:grpSpPr>
        <p:cxnSp>
          <p:nvCxnSpPr>
            <p:cNvPr id="289" name="Прямая соединительная линия 288"/>
            <p:cNvCxnSpPr>
              <a:stCxn id="288" idx="2"/>
            </p:cNvCxnSpPr>
            <p:nvPr/>
          </p:nvCxnSpPr>
          <p:spPr>
            <a:xfrm>
              <a:off x="8298415" y="4808497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Группа 1"/>
            <p:cNvGrpSpPr/>
            <p:nvPr/>
          </p:nvGrpSpPr>
          <p:grpSpPr>
            <a:xfrm>
              <a:off x="8298415" y="4439813"/>
              <a:ext cx="749335" cy="737367"/>
              <a:chOff x="8298415" y="4439813"/>
              <a:chExt cx="749335" cy="737367"/>
            </a:xfrm>
          </p:grpSpPr>
          <p:sp>
            <p:nvSpPr>
              <p:cNvPr id="288" name="Овал 287"/>
              <p:cNvSpPr/>
              <p:nvPr/>
            </p:nvSpPr>
            <p:spPr>
              <a:xfrm>
                <a:off x="8298415" y="4439813"/>
                <a:ext cx="749335" cy="737367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90" name="Прямая соединительная линия 289"/>
              <p:cNvCxnSpPr>
                <a:endCxn id="288" idx="6"/>
              </p:cNvCxnSpPr>
              <p:nvPr/>
            </p:nvCxnSpPr>
            <p:spPr>
              <a:xfrm flipV="1">
                <a:off x="8854976" y="4808497"/>
                <a:ext cx="192774" cy="81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Прямая соединительная линия 290"/>
              <p:cNvCxnSpPr/>
              <p:nvPr/>
            </p:nvCxnSpPr>
            <p:spPr>
              <a:xfrm flipV="1">
                <a:off x="8442217" y="4602927"/>
                <a:ext cx="309569" cy="20638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2" name="TextBox 291"/>
          <p:cNvSpPr txBox="1"/>
          <p:nvPr/>
        </p:nvSpPr>
        <p:spPr>
          <a:xfrm>
            <a:off x="9191874" y="3374817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</a:rPr>
              <a:t>Замкнутые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Р-1, Р-4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9267806" y="4510861"/>
            <a:ext cx="3000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Разомкнутые </a:t>
            </a:r>
            <a:r>
              <a:rPr lang="ru-RU" dirty="0" err="1" smtClean="0">
                <a:solidFill>
                  <a:prstClr val="black"/>
                </a:solidFill>
              </a:rPr>
              <a:t>реклоузеры</a:t>
            </a:r>
            <a:r>
              <a:rPr lang="ru-RU" dirty="0" smtClean="0">
                <a:solidFill>
                  <a:prstClr val="black"/>
                </a:solidFill>
              </a:rPr>
              <a:t> Р-2, Р-3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59967" y="668012"/>
            <a:ext cx="3438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Аварийный режим 3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Зона отключения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Повреждение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36615" y="1711504"/>
            <a:ext cx="737367" cy="749335"/>
            <a:chOff x="4318273" y="3140044"/>
            <a:chExt cx="737367" cy="749335"/>
          </a:xfrm>
        </p:grpSpPr>
        <p:sp>
          <p:nvSpPr>
            <p:cNvPr id="119" name="Овал 118"/>
            <p:cNvSpPr/>
            <p:nvPr/>
          </p:nvSpPr>
          <p:spPr>
            <a:xfrm rot="5400000">
              <a:off x="4312289" y="3146028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17" name="Прямая соединительная линия 116"/>
            <p:cNvCxnSpPr>
              <a:stCxn id="119" idx="2"/>
            </p:cNvCxnSpPr>
            <p:nvPr/>
          </p:nvCxnSpPr>
          <p:spPr>
            <a:xfrm rot="5400000">
              <a:off x="4614650" y="321154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Прямая соединительная линия 119"/>
            <p:cNvCxnSpPr>
              <a:endCxn id="119" idx="6"/>
            </p:cNvCxnSpPr>
            <p:nvPr/>
          </p:nvCxnSpPr>
          <p:spPr>
            <a:xfrm rot="5400000" flipV="1">
              <a:off x="4590164" y="3792587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 rot="5400000" flipV="1">
              <a:off x="4634552" y="3335441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Группа 121"/>
          <p:cNvGrpSpPr/>
          <p:nvPr/>
        </p:nvGrpSpPr>
        <p:grpSpPr>
          <a:xfrm>
            <a:off x="1976055" y="2459240"/>
            <a:ext cx="749335" cy="737367"/>
            <a:chOff x="8298415" y="3374817"/>
            <a:chExt cx="749335" cy="737367"/>
          </a:xfrm>
        </p:grpSpPr>
        <p:sp>
          <p:nvSpPr>
            <p:cNvPr id="123" name="Овал 12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24" name="Прямая соединительная линия 123"/>
            <p:cNvCxnSpPr>
              <a:stCxn id="12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>
              <a:endCxn id="12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Группа 82"/>
          <p:cNvGrpSpPr/>
          <p:nvPr/>
        </p:nvGrpSpPr>
        <p:grpSpPr>
          <a:xfrm>
            <a:off x="4317291" y="3158882"/>
            <a:ext cx="737367" cy="749335"/>
            <a:chOff x="4318273" y="3140044"/>
            <a:chExt cx="737367" cy="749335"/>
          </a:xfrm>
        </p:grpSpPr>
        <p:sp>
          <p:nvSpPr>
            <p:cNvPr id="84" name="Овал 83"/>
            <p:cNvSpPr/>
            <p:nvPr/>
          </p:nvSpPr>
          <p:spPr>
            <a:xfrm rot="5400000">
              <a:off x="4312289" y="3146028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85" name="Прямая соединительная линия 84"/>
            <p:cNvCxnSpPr>
              <a:stCxn id="84" idx="2"/>
            </p:cNvCxnSpPr>
            <p:nvPr/>
          </p:nvCxnSpPr>
          <p:spPr>
            <a:xfrm rot="5400000">
              <a:off x="4614650" y="321154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>
              <a:endCxn id="84" idx="6"/>
            </p:cNvCxnSpPr>
            <p:nvPr/>
          </p:nvCxnSpPr>
          <p:spPr>
            <a:xfrm rot="5400000" flipV="1">
              <a:off x="4590164" y="3792587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rot="5400000" flipV="1">
              <a:off x="4634552" y="3335441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Группа 87"/>
          <p:cNvGrpSpPr/>
          <p:nvPr/>
        </p:nvGrpSpPr>
        <p:grpSpPr>
          <a:xfrm>
            <a:off x="5060814" y="4364106"/>
            <a:ext cx="749335" cy="737367"/>
            <a:chOff x="8298415" y="3374817"/>
            <a:chExt cx="749335" cy="737367"/>
          </a:xfrm>
        </p:grpSpPr>
        <p:sp>
          <p:nvSpPr>
            <p:cNvPr id="89" name="Овал 88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90" name="Прямая соединительная линия 89"/>
            <p:cNvCxnSpPr>
              <a:stCxn id="89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>
              <a:endCxn id="89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Рисунок 9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4572978" y="2116474"/>
            <a:ext cx="281307" cy="57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249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1199456" y="-11792"/>
            <a:ext cx="10992543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ИНТЕЛЛЕКТУАЛЬНЫЙ РАЗЪЕДИНИТЕЛЬ И ВЫКЛЮЧАТЕЛЬ НАГРУЗКИ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760723" y="4521023"/>
            <a:ext cx="11239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При повреждении участка ВЛ автоматический выключатель в центре питания (ПС 35-110 </a:t>
            </a:r>
            <a:r>
              <a:rPr lang="ru-RU" dirty="0" err="1" smtClean="0">
                <a:solidFill>
                  <a:prstClr val="black"/>
                </a:solidFill>
              </a:rPr>
              <a:t>кВ</a:t>
            </a:r>
            <a:r>
              <a:rPr lang="ru-RU" dirty="0" smtClean="0">
                <a:solidFill>
                  <a:prstClr val="black"/>
                </a:solidFill>
              </a:rPr>
              <a:t>) отключается. В </a:t>
            </a:r>
            <a:r>
              <a:rPr lang="ru-RU" dirty="0" err="1" smtClean="0">
                <a:solidFill>
                  <a:prstClr val="black"/>
                </a:solidFill>
              </a:rPr>
              <a:t>бестоковую</a:t>
            </a:r>
            <a:r>
              <a:rPr lang="ru-RU" dirty="0" smtClean="0">
                <a:solidFill>
                  <a:prstClr val="black"/>
                </a:solidFill>
              </a:rPr>
              <a:t> паузу интеллектуальный выключатель нагрузки (или разъединитель) отключает поврежденный участок и передает информацию диспетчеру о месте повреждения. Автоматический выключатель на ПС повторно включается и подает питание на линию.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5" r="17096" b="10703"/>
          <a:stretch/>
        </p:blipFill>
        <p:spPr>
          <a:xfrm>
            <a:off x="138128" y="876403"/>
            <a:ext cx="2517381" cy="2416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2819" y="442573"/>
            <a:ext cx="2591025" cy="2615411"/>
          </a:xfrm>
          <a:prstGeom prst="rect">
            <a:avLst/>
          </a:prstGeom>
        </p:spPr>
      </p:pic>
      <p:sp>
        <p:nvSpPr>
          <p:cNvPr id="107" name="Прямоугольник 106"/>
          <p:cNvSpPr/>
          <p:nvPr/>
        </p:nvSpPr>
        <p:spPr>
          <a:xfrm>
            <a:off x="3971764" y="1152311"/>
            <a:ext cx="39421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Где применяется?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6155803" y="2350621"/>
            <a:ext cx="47525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</a:rPr>
              <a:t>Линии с протяженными отпайками;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</a:rPr>
              <a:t>«Двухлучевые» схемы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2855640" y="2550203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ВЛ-6, 10, 35 </a:t>
            </a:r>
            <a:r>
              <a:rPr lang="ru-RU" dirty="0" err="1" smtClean="0">
                <a:solidFill>
                  <a:prstClr val="black"/>
                </a:solidFill>
              </a:rPr>
              <a:t>кВ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3575720" y="3668009"/>
            <a:ext cx="47525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Особенности применения: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11" name="Стрелка вправо 110"/>
          <p:cNvSpPr/>
          <p:nvPr/>
        </p:nvSpPr>
        <p:spPr>
          <a:xfrm>
            <a:off x="4970177" y="2525017"/>
            <a:ext cx="864096" cy="434364"/>
          </a:xfrm>
          <a:prstGeom prst="rightArrow">
            <a:avLst/>
          </a:prstGeom>
          <a:solidFill>
            <a:srgbClr val="FFC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3" name="Рисунок 112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3621" r="32125" b="9485"/>
          <a:stretch/>
        </p:blipFill>
        <p:spPr>
          <a:xfrm>
            <a:off x="192391" y="4725144"/>
            <a:ext cx="42904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3164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690467" y="0"/>
            <a:ext cx="10992543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ИНТЕЛЛЕКТУАЛЬНЫХ ВЫКЛЮЧАТЕЛЕЙ НАГРУЗКИ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0125" y="1955172"/>
            <a:ext cx="0" cy="7531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397946" y="2342420"/>
            <a:ext cx="17214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964083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6571784" y="2345815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6147346" y="1700260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 стрелкой 192"/>
          <p:cNvCxnSpPr/>
          <p:nvPr/>
        </p:nvCxnSpPr>
        <p:spPr>
          <a:xfrm>
            <a:off x="3585717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Прямая соединительная линия 314"/>
          <p:cNvCxnSpPr/>
          <p:nvPr/>
        </p:nvCxnSpPr>
        <p:spPr>
          <a:xfrm flipH="1">
            <a:off x="3361238" y="2331746"/>
            <a:ext cx="2097229" cy="78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Прямая соединительная линия 320"/>
          <p:cNvCxnSpPr/>
          <p:nvPr/>
        </p:nvCxnSpPr>
        <p:spPr>
          <a:xfrm flipH="1">
            <a:off x="2168008" y="2331746"/>
            <a:ext cx="14177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TextBox 545"/>
          <p:cNvSpPr txBox="1"/>
          <p:nvPr/>
        </p:nvSpPr>
        <p:spPr>
          <a:xfrm>
            <a:off x="728585" y="1886397"/>
            <a:ext cx="14215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242" name="Прямая со стрелкой 241"/>
          <p:cNvCxnSpPr/>
          <p:nvPr/>
        </p:nvCxnSpPr>
        <p:spPr>
          <a:xfrm flipV="1">
            <a:off x="4409852" y="1681082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/>
          <p:nvPr/>
        </p:nvCxnSpPr>
        <p:spPr>
          <a:xfrm flipH="1">
            <a:off x="5388522" y="2315251"/>
            <a:ext cx="49373" cy="2931783"/>
          </a:xfrm>
          <a:prstGeom prst="line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5400000" flipV="1">
            <a:off x="5705606" y="4169104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23207" y="1008928"/>
            <a:ext cx="3419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Нормальный режим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90467" y="1038112"/>
            <a:ext cx="6936764" cy="474850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Нормальный режим:</a:t>
            </a:r>
          </a:p>
        </p:txBody>
      </p:sp>
      <p:grpSp>
        <p:nvGrpSpPr>
          <p:cNvPr id="112" name="Группа 111"/>
          <p:cNvGrpSpPr/>
          <p:nvPr/>
        </p:nvGrpSpPr>
        <p:grpSpPr>
          <a:xfrm rot="5400000">
            <a:off x="5038540" y="3043678"/>
            <a:ext cx="749335" cy="737367"/>
            <a:chOff x="8298415" y="3374817"/>
            <a:chExt cx="749335" cy="737367"/>
          </a:xfrm>
        </p:grpSpPr>
        <p:sp>
          <p:nvSpPr>
            <p:cNvPr id="113" name="Овал 11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14" name="Прямая соединительная линия 113"/>
            <p:cNvCxnSpPr>
              <a:stCxn id="11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>
              <a:endCxn id="11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Группа 126"/>
          <p:cNvGrpSpPr/>
          <p:nvPr/>
        </p:nvGrpSpPr>
        <p:grpSpPr>
          <a:xfrm rot="5400000">
            <a:off x="8139800" y="3570105"/>
            <a:ext cx="749335" cy="737367"/>
            <a:chOff x="8298415" y="3374817"/>
            <a:chExt cx="749335" cy="737367"/>
          </a:xfrm>
        </p:grpSpPr>
        <p:sp>
          <p:nvSpPr>
            <p:cNvPr id="129" name="Овал 128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30" name="Прямая соединительная линия 129"/>
            <p:cNvCxnSpPr>
              <a:stCxn id="129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>
              <a:endCxn id="129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9154778" y="3787029"/>
            <a:ext cx="2917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Нормально замкнутый интеллектуальный выключатель нагрузки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0268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Прямоугольник 107"/>
          <p:cNvSpPr/>
          <p:nvPr/>
        </p:nvSpPr>
        <p:spPr>
          <a:xfrm>
            <a:off x="3331000" y="1550689"/>
            <a:ext cx="4061144" cy="38945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690467" y="0"/>
            <a:ext cx="10992543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ИНТЕЛЛЕКТУАЛЬНЫХ ВЫКЛЮЧАТЕЛЕЙ НАГРУЗКИ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0125" y="1955172"/>
            <a:ext cx="0" cy="7531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397946" y="2342420"/>
            <a:ext cx="17214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964083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6571784" y="2345815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6147346" y="1700260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 стрелкой 192"/>
          <p:cNvCxnSpPr/>
          <p:nvPr/>
        </p:nvCxnSpPr>
        <p:spPr>
          <a:xfrm>
            <a:off x="3585717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Прямая соединительная линия 314"/>
          <p:cNvCxnSpPr/>
          <p:nvPr/>
        </p:nvCxnSpPr>
        <p:spPr>
          <a:xfrm flipH="1">
            <a:off x="3361238" y="2331746"/>
            <a:ext cx="2097229" cy="78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Прямая соединительная линия 320"/>
          <p:cNvCxnSpPr/>
          <p:nvPr/>
        </p:nvCxnSpPr>
        <p:spPr>
          <a:xfrm flipH="1">
            <a:off x="2168009" y="2331746"/>
            <a:ext cx="68763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TextBox 545"/>
          <p:cNvSpPr txBox="1"/>
          <p:nvPr/>
        </p:nvSpPr>
        <p:spPr>
          <a:xfrm>
            <a:off x="728585" y="1886397"/>
            <a:ext cx="14215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242" name="Прямая со стрелкой 241"/>
          <p:cNvCxnSpPr/>
          <p:nvPr/>
        </p:nvCxnSpPr>
        <p:spPr>
          <a:xfrm flipV="1">
            <a:off x="4409852" y="1681082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/>
          <p:nvPr/>
        </p:nvCxnSpPr>
        <p:spPr>
          <a:xfrm flipH="1">
            <a:off x="5388522" y="2315251"/>
            <a:ext cx="49373" cy="2931783"/>
          </a:xfrm>
          <a:prstGeom prst="line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5400000" flipV="1">
            <a:off x="5705606" y="4169104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43472" y="1027469"/>
            <a:ext cx="5942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Аварийный режим – первые 1-2 сек.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690467" y="1038112"/>
            <a:ext cx="6936764" cy="474850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Нормальный режим: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Зона отключения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111" name="TextBox 110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Повреждение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12" name="Группа 111"/>
          <p:cNvGrpSpPr/>
          <p:nvPr/>
        </p:nvGrpSpPr>
        <p:grpSpPr>
          <a:xfrm rot="5400000">
            <a:off x="5038540" y="3043678"/>
            <a:ext cx="749335" cy="737367"/>
            <a:chOff x="8298415" y="3374817"/>
            <a:chExt cx="749335" cy="737367"/>
          </a:xfrm>
        </p:grpSpPr>
        <p:sp>
          <p:nvSpPr>
            <p:cNvPr id="113" name="Овал 112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14" name="Прямая соединительная линия 113"/>
            <p:cNvCxnSpPr>
              <a:stCxn id="113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>
              <a:endCxn id="113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Группа 126"/>
          <p:cNvGrpSpPr/>
          <p:nvPr/>
        </p:nvGrpSpPr>
        <p:grpSpPr>
          <a:xfrm rot="5400000">
            <a:off x="8139800" y="3570105"/>
            <a:ext cx="749335" cy="737367"/>
            <a:chOff x="8298415" y="3374817"/>
            <a:chExt cx="749335" cy="737367"/>
          </a:xfrm>
        </p:grpSpPr>
        <p:sp>
          <p:nvSpPr>
            <p:cNvPr id="129" name="Овал 128"/>
            <p:cNvSpPr/>
            <p:nvPr/>
          </p:nvSpPr>
          <p:spPr>
            <a:xfrm>
              <a:off x="8298415" y="3374817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130" name="Прямая соединительная линия 129"/>
            <p:cNvCxnSpPr>
              <a:stCxn id="129" idx="2"/>
            </p:cNvCxnSpPr>
            <p:nvPr/>
          </p:nvCxnSpPr>
          <p:spPr>
            <a:xfrm>
              <a:off x="8298415" y="3743501"/>
              <a:ext cx="143802" cy="8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>
              <a:endCxn id="129" idx="6"/>
            </p:cNvCxnSpPr>
            <p:nvPr/>
          </p:nvCxnSpPr>
          <p:spPr>
            <a:xfrm>
              <a:off x="8751786" y="3739912"/>
              <a:ext cx="295964" cy="359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 flipV="1">
              <a:off x="8442217" y="3537931"/>
              <a:ext cx="309569" cy="20638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 flipV="1">
              <a:off x="8756444" y="3483034"/>
              <a:ext cx="0" cy="32120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9154778" y="3787029"/>
            <a:ext cx="2917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Нормально замкнутый интеллектуальный выключатель нагрузки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2835763" y="2064217"/>
            <a:ext cx="391214" cy="290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5297241" y="3946058"/>
            <a:ext cx="281307" cy="570430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8612093" y="5221318"/>
            <a:ext cx="36003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7820004" y="5223003"/>
            <a:ext cx="29363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8086617" y="4945949"/>
            <a:ext cx="391214" cy="290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160164" y="4797152"/>
            <a:ext cx="2917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Разомкнутый автоматический выключатель в центре питания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30078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Прямоугольник 107"/>
          <p:cNvSpPr/>
          <p:nvPr/>
        </p:nvSpPr>
        <p:spPr>
          <a:xfrm>
            <a:off x="4583832" y="3565039"/>
            <a:ext cx="1856915" cy="18801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690467" y="0"/>
            <a:ext cx="10992543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ЭФФЕКТИВНОЕ ПРИМЕНЕНИЕ ИНТЕЛЛЕКТУАЛЬНЫХ ВЫКЛЮЧАТЕЛЕЙ НАГРУЗКИ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50125" y="1955172"/>
            <a:ext cx="0" cy="7531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397946" y="2342420"/>
            <a:ext cx="17214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964083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6571784" y="2345815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6147346" y="1700260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 стрелкой 192"/>
          <p:cNvCxnSpPr/>
          <p:nvPr/>
        </p:nvCxnSpPr>
        <p:spPr>
          <a:xfrm>
            <a:off x="3585717" y="2315251"/>
            <a:ext cx="0" cy="7065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Прямая соединительная линия 314"/>
          <p:cNvCxnSpPr/>
          <p:nvPr/>
        </p:nvCxnSpPr>
        <p:spPr>
          <a:xfrm flipH="1">
            <a:off x="2150125" y="2331746"/>
            <a:ext cx="330834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TextBox 545"/>
          <p:cNvSpPr txBox="1"/>
          <p:nvPr/>
        </p:nvSpPr>
        <p:spPr>
          <a:xfrm>
            <a:off x="728585" y="1886397"/>
            <a:ext cx="1421540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242" name="Прямая со стрелкой 241"/>
          <p:cNvCxnSpPr/>
          <p:nvPr/>
        </p:nvCxnSpPr>
        <p:spPr>
          <a:xfrm flipV="1">
            <a:off x="4409852" y="1681082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/>
          <p:nvPr/>
        </p:nvCxnSpPr>
        <p:spPr>
          <a:xfrm flipH="1">
            <a:off x="5388522" y="2315251"/>
            <a:ext cx="49373" cy="2931783"/>
          </a:xfrm>
          <a:prstGeom prst="line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5400000" flipV="1">
            <a:off x="5705606" y="4169104"/>
            <a:ext cx="0" cy="63416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634150" y="1027469"/>
            <a:ext cx="3173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Аварийный </a:t>
            </a:r>
            <a:r>
              <a:rPr lang="ru-RU" sz="2800" b="1" dirty="0" smtClean="0">
                <a:solidFill>
                  <a:srgbClr val="C00000"/>
                </a:solidFill>
              </a:rPr>
              <a:t>режим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90467" y="1038112"/>
            <a:ext cx="6936764" cy="474850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465722" y="416938"/>
            <a:ext cx="347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Нормальный режим: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192344" y="1844824"/>
            <a:ext cx="2008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Зона отключения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8373815" y="2459240"/>
            <a:ext cx="281307" cy="570430"/>
          </a:xfrm>
          <a:prstGeom prst="rect">
            <a:avLst/>
          </a:prstGeom>
        </p:spPr>
      </p:pic>
      <p:sp>
        <p:nvSpPr>
          <p:cNvPr id="111" name="TextBox 110"/>
          <p:cNvSpPr txBox="1"/>
          <p:nvPr/>
        </p:nvSpPr>
        <p:spPr>
          <a:xfrm>
            <a:off x="9192344" y="2559789"/>
            <a:ext cx="16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Повреждение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9154778" y="3787029"/>
            <a:ext cx="2917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Разомкнутый интеллектуальный выключатель нагрузки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5297241" y="3946058"/>
            <a:ext cx="281307" cy="570430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8254434" y="1865526"/>
            <a:ext cx="419120" cy="32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8139800" y="3694956"/>
            <a:ext cx="749335" cy="737367"/>
            <a:chOff x="8298415" y="4439813"/>
            <a:chExt cx="749335" cy="737367"/>
          </a:xfrm>
        </p:grpSpPr>
        <p:cxnSp>
          <p:nvCxnSpPr>
            <p:cNvPr id="48" name="Прямая соединительная линия 47"/>
            <p:cNvCxnSpPr>
              <a:stCxn id="51" idx="2"/>
            </p:cNvCxnSpPr>
            <p:nvPr/>
          </p:nvCxnSpPr>
          <p:spPr>
            <a:xfrm>
              <a:off x="8298415" y="4808497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Группа 49"/>
            <p:cNvGrpSpPr/>
            <p:nvPr/>
          </p:nvGrpSpPr>
          <p:grpSpPr>
            <a:xfrm>
              <a:off x="8298415" y="4439813"/>
              <a:ext cx="749335" cy="737367"/>
              <a:chOff x="8298415" y="4439813"/>
              <a:chExt cx="749335" cy="737367"/>
            </a:xfrm>
          </p:grpSpPr>
          <p:sp>
            <p:nvSpPr>
              <p:cNvPr id="51" name="Овал 50"/>
              <p:cNvSpPr/>
              <p:nvPr/>
            </p:nvSpPr>
            <p:spPr>
              <a:xfrm>
                <a:off x="8298415" y="4439813"/>
                <a:ext cx="749335" cy="737367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2" name="Прямая соединительная линия 51"/>
              <p:cNvCxnSpPr>
                <a:endCxn id="51" idx="6"/>
              </p:cNvCxnSpPr>
              <p:nvPr/>
            </p:nvCxnSpPr>
            <p:spPr>
              <a:xfrm flipV="1">
                <a:off x="8854976" y="4808497"/>
                <a:ext cx="192774" cy="81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 flipV="1">
                <a:off x="8442217" y="4602927"/>
                <a:ext cx="309569" cy="20638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Группа 61"/>
          <p:cNvGrpSpPr/>
          <p:nvPr/>
        </p:nvGrpSpPr>
        <p:grpSpPr>
          <a:xfrm>
            <a:off x="5044524" y="3090560"/>
            <a:ext cx="737367" cy="749335"/>
            <a:chOff x="4318273" y="3140044"/>
            <a:chExt cx="737367" cy="749335"/>
          </a:xfrm>
        </p:grpSpPr>
        <p:sp>
          <p:nvSpPr>
            <p:cNvPr id="63" name="Овал 62"/>
            <p:cNvSpPr/>
            <p:nvPr/>
          </p:nvSpPr>
          <p:spPr>
            <a:xfrm rot="5400000">
              <a:off x="4312289" y="3146028"/>
              <a:ext cx="749335" cy="7373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>
                <a:solidFill>
                  <a:prstClr val="white"/>
                </a:solidFill>
              </a:endParaRPr>
            </a:p>
          </p:txBody>
        </p:sp>
        <p:cxnSp>
          <p:nvCxnSpPr>
            <p:cNvPr id="64" name="Прямая соединительная линия 63"/>
            <p:cNvCxnSpPr>
              <a:stCxn id="63" idx="2"/>
            </p:cNvCxnSpPr>
            <p:nvPr/>
          </p:nvCxnSpPr>
          <p:spPr>
            <a:xfrm rot="5400000">
              <a:off x="4614650" y="3211540"/>
              <a:ext cx="143802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>
              <a:endCxn id="63" idx="6"/>
            </p:cNvCxnSpPr>
            <p:nvPr/>
          </p:nvCxnSpPr>
          <p:spPr>
            <a:xfrm rot="5400000" flipV="1">
              <a:off x="4590164" y="3792587"/>
              <a:ext cx="192774" cy="8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5400000" flipV="1">
              <a:off x="4634552" y="3335441"/>
              <a:ext cx="309569" cy="20638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8221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2.2. «Глаза»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57107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39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ИНДИКАТОР КОРОТКОГО ЗАМЫКАНИЯ (ИКЗ)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98" y="451776"/>
            <a:ext cx="1823990" cy="2472520"/>
          </a:xfrm>
          <a:prstGeom prst="rect">
            <a:avLst/>
          </a:prstGeom>
        </p:spPr>
      </p:pic>
      <p:cxnSp>
        <p:nvCxnSpPr>
          <p:cNvPr id="58" name="Прямая соединительная линия 57"/>
          <p:cNvCxnSpPr/>
          <p:nvPr/>
        </p:nvCxnSpPr>
        <p:spPr>
          <a:xfrm>
            <a:off x="1010964" y="3796906"/>
            <a:ext cx="0" cy="408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774439" y="4007171"/>
            <a:ext cx="9347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2538864" y="3992419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3411800" y="4009014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V="1">
            <a:off x="3181342" y="3658496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1559496" y="3992419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1668564" y="4001375"/>
            <a:ext cx="1138736" cy="42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1020674" y="4001375"/>
            <a:ext cx="76977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39108" y="3759563"/>
            <a:ext cx="77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69" name="Прямая со стрелкой 68"/>
          <p:cNvCxnSpPr/>
          <p:nvPr/>
        </p:nvCxnSpPr>
        <p:spPr>
          <a:xfrm flipV="1">
            <a:off x="2237932" y="3648083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77703" y="3289677"/>
            <a:ext cx="2263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Нормальный режим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18411" y="3298968"/>
            <a:ext cx="3766467" cy="257830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465578" y="3659677"/>
            <a:ext cx="2399335" cy="97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4978311" y="3914155"/>
            <a:ext cx="0" cy="408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>
            <a:off x="4988023" y="4118624"/>
            <a:ext cx="2229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4206455" y="3876812"/>
            <a:ext cx="77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 flipH="1">
            <a:off x="5202249" y="3930750"/>
            <a:ext cx="216024" cy="1955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4950642" y="3312989"/>
            <a:ext cx="244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Аварийный режим – 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52127" y="3289677"/>
            <a:ext cx="3766467" cy="258759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2" name="Прямая со стрелкой 111"/>
          <p:cNvCxnSpPr/>
          <p:nvPr/>
        </p:nvCxnSpPr>
        <p:spPr>
          <a:xfrm>
            <a:off x="6797312" y="4103394"/>
            <a:ext cx="9347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 стрелкой 112"/>
          <p:cNvCxnSpPr/>
          <p:nvPr/>
        </p:nvCxnSpPr>
        <p:spPr>
          <a:xfrm>
            <a:off x="6561737" y="4088642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/>
          <p:nvPr/>
        </p:nvCxnSpPr>
        <p:spPr>
          <a:xfrm>
            <a:off x="7434673" y="4105237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 flipV="1">
            <a:off x="7204215" y="3754719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5582369" y="4088642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5463945" y="4097598"/>
            <a:ext cx="1366228" cy="395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 flipV="1">
            <a:off x="6260805" y="3744306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Рисунок 1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37" y="3830372"/>
            <a:ext cx="336951" cy="456756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393" y="3869220"/>
            <a:ext cx="336951" cy="456756"/>
          </a:xfrm>
          <a:prstGeom prst="rect">
            <a:avLst/>
          </a:prstGeom>
        </p:spPr>
      </p:pic>
      <p:pic>
        <p:nvPicPr>
          <p:cNvPr id="285" name="Рисунок 284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7224785" y="3792022"/>
            <a:ext cx="316937" cy="642679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>
            <a:off x="6758165" y="4287128"/>
            <a:ext cx="217815" cy="590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68008" y="4875058"/>
            <a:ext cx="1340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Сигнал диспетчеру о месте повреждения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9509242" y="3659676"/>
            <a:ext cx="2399335" cy="97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24" name="Прямая соединительная линия 123"/>
          <p:cNvCxnSpPr/>
          <p:nvPr/>
        </p:nvCxnSpPr>
        <p:spPr>
          <a:xfrm>
            <a:off x="9021975" y="3914154"/>
            <a:ext cx="0" cy="408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H="1">
            <a:off x="9031687" y="4118623"/>
            <a:ext cx="2229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8250119" y="3876811"/>
            <a:ext cx="771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Центр питания</a:t>
            </a:r>
          </a:p>
        </p:txBody>
      </p:sp>
      <p:cxnSp>
        <p:nvCxnSpPr>
          <p:cNvPr id="127" name="Прямая соединительная линия 126"/>
          <p:cNvCxnSpPr/>
          <p:nvPr/>
        </p:nvCxnSpPr>
        <p:spPr>
          <a:xfrm flipH="1">
            <a:off x="9245913" y="3930749"/>
            <a:ext cx="216024" cy="1955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8994306" y="3312988"/>
            <a:ext cx="244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Аварийный режим –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8295791" y="3289676"/>
            <a:ext cx="3766467" cy="258759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30" name="Прямая со стрелкой 129"/>
          <p:cNvCxnSpPr/>
          <p:nvPr/>
        </p:nvCxnSpPr>
        <p:spPr>
          <a:xfrm>
            <a:off x="10840976" y="4103393"/>
            <a:ext cx="9347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 стрелкой 130"/>
          <p:cNvCxnSpPr/>
          <p:nvPr/>
        </p:nvCxnSpPr>
        <p:spPr>
          <a:xfrm>
            <a:off x="10605401" y="4088641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11478337" y="4105236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/>
          <p:nvPr/>
        </p:nvCxnSpPr>
        <p:spPr>
          <a:xfrm flipV="1">
            <a:off x="11247879" y="3754718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/>
          <p:nvPr/>
        </p:nvCxnSpPr>
        <p:spPr>
          <a:xfrm>
            <a:off x="9626033" y="4088641"/>
            <a:ext cx="0" cy="38362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flipH="1">
            <a:off x="9507609" y="4097597"/>
            <a:ext cx="1366228" cy="395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/>
          <p:nvPr/>
        </p:nvCxnSpPr>
        <p:spPr>
          <a:xfrm flipV="1">
            <a:off x="10304469" y="3744305"/>
            <a:ext cx="0" cy="34433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Рисунок 1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057" y="3869219"/>
            <a:ext cx="336951" cy="456756"/>
          </a:xfrm>
          <a:prstGeom prst="rect">
            <a:avLst/>
          </a:prstGeom>
        </p:spPr>
      </p:pic>
      <p:pic>
        <p:nvPicPr>
          <p:cNvPr id="139" name="Рисунок 13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1" t="6951" r="37597" b="16400"/>
          <a:stretch/>
        </p:blipFill>
        <p:spPr>
          <a:xfrm>
            <a:off x="10344472" y="3792021"/>
            <a:ext cx="316937" cy="642679"/>
          </a:xfrm>
          <a:prstGeom prst="rect">
            <a:avLst/>
          </a:prstGeom>
        </p:spPr>
      </p:pic>
      <p:sp>
        <p:nvSpPr>
          <p:cNvPr id="140" name="Стрелка вниз 139"/>
          <p:cNvSpPr/>
          <p:nvPr/>
        </p:nvSpPr>
        <p:spPr>
          <a:xfrm>
            <a:off x="9882103" y="4287127"/>
            <a:ext cx="217815" cy="590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291946" y="4875057"/>
            <a:ext cx="1340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Сигнал диспетчеру о месте повреждения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498832" y="2566645"/>
            <a:ext cx="9563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При повреждении линии ближайший к поврежденному участку ИКЗ подает сигнал диспетчеру о месте повреждения, что позволяет сократить время отыскания и устранения повреждения.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57270" y="883133"/>
            <a:ext cx="48740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Простые линии </a:t>
            </a:r>
            <a:r>
              <a:rPr lang="ru-RU" dirty="0" smtClean="0">
                <a:solidFill>
                  <a:prstClr val="black"/>
                </a:solidFill>
              </a:rPr>
              <a:t>с </a:t>
            </a:r>
            <a:r>
              <a:rPr lang="ru-RU" dirty="0">
                <a:solidFill>
                  <a:prstClr val="black"/>
                </a:solidFill>
              </a:rPr>
              <a:t>короткими отпайками.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333231" y="1796241"/>
            <a:ext cx="4745619" cy="408623"/>
          </a:xfrm>
          <a:prstGeom prst="round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285750" lvl="0" indent="-285750">
              <a:buFont typeface="Wingdings" panose="05000000000000000000" pitchFamily="2" charset="2"/>
              <a:buChar char="ü"/>
            </a:lvl1pPr>
          </a:lstStyle>
          <a:p>
            <a:r>
              <a:rPr lang="ru-RU" dirty="0" smtClean="0">
                <a:solidFill>
                  <a:prstClr val="black"/>
                </a:solidFill>
              </a:rPr>
              <a:t>Быстрый </a:t>
            </a:r>
            <a:r>
              <a:rPr lang="ru-RU" dirty="0">
                <a:solidFill>
                  <a:prstClr val="black"/>
                </a:solidFill>
              </a:rPr>
              <a:t>поиск места повреждения.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333231" y="351860"/>
            <a:ext cx="39421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Где применяется?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341188" y="2132856"/>
            <a:ext cx="39421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Как работает?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445532" y="871501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ВЛ-6, 10, 35 </a:t>
            </a:r>
            <a:r>
              <a:rPr lang="ru-RU" dirty="0" err="1" smtClean="0">
                <a:solidFill>
                  <a:prstClr val="black"/>
                </a:solidFill>
              </a:rPr>
              <a:t>кВ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5224166" y="860179"/>
            <a:ext cx="864096" cy="434364"/>
          </a:xfrm>
          <a:prstGeom prst="rightArrow">
            <a:avLst/>
          </a:prstGeom>
          <a:solidFill>
            <a:srgbClr val="FFC000"/>
          </a:solidFill>
          <a:ln>
            <a:solidFill>
              <a:srgbClr val="9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360737" y="1268760"/>
            <a:ext cx="43204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Для чего?</a:t>
            </a:r>
            <a:endParaRPr lang="ru-RU" sz="28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821" y="3835465"/>
            <a:ext cx="335215" cy="490512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29" y="3730716"/>
            <a:ext cx="335215" cy="490512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439" y="3751079"/>
            <a:ext cx="335215" cy="49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4044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9172212" y="19419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019812" y="17895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67412" y="16371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934"/>
            <a:ext cx="12192000" cy="78163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«АЗБУКА ЦИФРОВОЙ ТРАНСФОРМАЦИИ: ПРОСТО О СЛОЖНОМ» – </a:t>
            </a:r>
            <a:b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ИНСТРУМЕНТ ПОВЫШЕНИЯ ОСВЕДОМЛЕННОСТИ И ИНФОРМИРОВАННОСТИ ПЕРСОНАЛА 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755993"/>
            <a:ext cx="12288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В целях создания единого информационного пространства в вопросах цифровой трансформации подготовлен </a:t>
            </a:r>
          </a:p>
          <a:p>
            <a:r>
              <a:rPr lang="ru-RU" sz="1600" b="1" u="sng" dirty="0" smtClean="0">
                <a:solidFill>
                  <a:prstClr val="black"/>
                </a:solidFill>
              </a:rPr>
              <a:t>Учебник для работников распределительного сетевого комплекса </a:t>
            </a:r>
            <a:r>
              <a:rPr lang="ru-RU" sz="1600" b="1" u="sng" dirty="0">
                <a:solidFill>
                  <a:srgbClr val="C00000"/>
                </a:solidFill>
              </a:rPr>
              <a:t>«Азбука цифровой трансформации: просто о сложном» </a:t>
            </a:r>
            <a:r>
              <a:rPr lang="ru-RU" sz="1600" dirty="0" smtClean="0">
                <a:solidFill>
                  <a:prstClr val="black"/>
                </a:solidFill>
              </a:rPr>
              <a:t>в трех частях.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1554" y="14847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5324" y="2532891"/>
            <a:ext cx="2931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Часть 1. </a:t>
            </a:r>
            <a:endParaRPr lang="ru-RU" sz="1200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Предпосылки </a:t>
            </a:r>
            <a:r>
              <a:rPr lang="ru-RU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пути </a:t>
            </a:r>
            <a:r>
              <a:rPr lang="ru-RU" sz="12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развития.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62" y="3026926"/>
            <a:ext cx="2553898" cy="1303162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609921" y="14847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03691" y="2492896"/>
            <a:ext cx="29318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Часть </a:t>
            </a:r>
            <a:r>
              <a:rPr lang="ru-RU" sz="12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</a:rPr>
              <a:t>Система управления цифровой электрической </a:t>
            </a:r>
            <a:r>
              <a:rPr lang="ru-RU" sz="1200" b="1" dirty="0" smtClean="0">
                <a:solidFill>
                  <a:prstClr val="black"/>
                </a:solidFill>
              </a:rPr>
              <a:t>сетью.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5840" y="3136283"/>
            <a:ext cx="2808312" cy="1228821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8715012" y="1484784"/>
            <a:ext cx="2925604" cy="34796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715012" y="2541602"/>
            <a:ext cx="2902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Часть </a:t>
            </a:r>
            <a:r>
              <a:rPr lang="ru-RU" sz="12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</a:rPr>
              <a:t>Строение цифровой электрической сети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2932" y="2994065"/>
            <a:ext cx="2822139" cy="1371039"/>
          </a:xfrm>
          <a:prstGeom prst="rect">
            <a:avLst/>
          </a:prstGeom>
        </p:spPr>
      </p:pic>
      <p:pic>
        <p:nvPicPr>
          <p:cNvPr id="39" name="Рисунок 38" descr="1_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53" y="1594066"/>
            <a:ext cx="2313859" cy="299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Рисунок 39" descr="1_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793" y="1627164"/>
            <a:ext cx="2313859" cy="299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 descr="1_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9325" y="1594066"/>
            <a:ext cx="2313859" cy="29946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565678" y="1987169"/>
            <a:ext cx="2891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«Азбука цифровой трансформации: просто о сложном»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587684" y="1987169"/>
            <a:ext cx="2891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«Азбука цифровой трансформации: просто о сложном»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732074" y="1987169"/>
            <a:ext cx="2891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«Азбука цифровой трансформации: просто о сложном»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31821" y="4387392"/>
            <a:ext cx="203988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i="1" dirty="0">
                <a:solidFill>
                  <a:prstClr val="black"/>
                </a:solidFill>
              </a:rPr>
              <a:t>Учебник для работников распределительного сетевого комплекса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065437" y="4387392"/>
            <a:ext cx="203988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i="1" dirty="0">
                <a:solidFill>
                  <a:prstClr val="black"/>
                </a:solidFill>
              </a:rPr>
              <a:t>Учебник для работников распределительного сетевого комплекса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185355" y="4381467"/>
            <a:ext cx="203988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i="1" dirty="0">
                <a:solidFill>
                  <a:prstClr val="black"/>
                </a:solidFill>
              </a:rPr>
              <a:t>Учебник для работников распределительного сетевого комплекса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5314" y="5256187"/>
            <a:ext cx="10829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Целевая аудитория: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Для профессиональных инженеров </a:t>
            </a:r>
            <a:r>
              <a:rPr lang="ru-RU" sz="1600" dirty="0" smtClean="0">
                <a:solidFill>
                  <a:prstClr val="black"/>
                </a:solidFill>
              </a:rPr>
              <a:t>– структурирование и систематизация знаний о цифровой трансформации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Для непрофильных специалистов </a:t>
            </a:r>
            <a:r>
              <a:rPr lang="ru-RU" sz="1600" dirty="0" smtClean="0">
                <a:solidFill>
                  <a:prstClr val="black"/>
                </a:solidFill>
              </a:rPr>
              <a:t>– базовые знания об энергосистеме и ее </a:t>
            </a:r>
            <a:r>
              <a:rPr lang="ru-RU" sz="1600" dirty="0">
                <a:solidFill>
                  <a:prstClr val="black"/>
                </a:solidFill>
              </a:rPr>
              <a:t>цифровой </a:t>
            </a:r>
            <a:r>
              <a:rPr lang="ru-RU" sz="1600" dirty="0" smtClean="0">
                <a:solidFill>
                  <a:prstClr val="black"/>
                </a:solidFill>
              </a:rPr>
              <a:t>трансформации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9709152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40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pic>
        <p:nvPicPr>
          <p:cNvPr id="10" name="Picture 2" descr="https://www.equipnet.ru/netcat_files/148/170/IMG_62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07"/>
          <a:stretch/>
        </p:blipFill>
        <p:spPr bwMode="auto">
          <a:xfrm>
            <a:off x="6815976" y="2404905"/>
            <a:ext cx="2088336" cy="194886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815976" y="2392942"/>
            <a:ext cx="864096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/>
            <a:r>
              <a:rPr lang="ru-RU" b="1" kern="0" dirty="0" smtClean="0">
                <a:solidFill>
                  <a:prstClr val="black"/>
                </a:solidFill>
              </a:rPr>
              <a:t>ТП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03324" y="3605212"/>
            <a:ext cx="1080120" cy="360040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/>
            <a:r>
              <a:rPr lang="ru-RU" sz="1200" b="1" kern="0" dirty="0" smtClean="0">
                <a:solidFill>
                  <a:prstClr val="black"/>
                </a:solidFill>
              </a:rPr>
              <a:t>Дискретный сигнал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51" y="1844824"/>
            <a:ext cx="884920" cy="1043751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2392" y="2597488"/>
            <a:ext cx="1272424" cy="10219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40"/>
          <p:cNvSpPr>
            <a:spLocks noChangeArrowheads="1"/>
          </p:cNvSpPr>
          <p:nvPr/>
        </p:nvSpPr>
        <p:spPr bwMode="auto">
          <a:xfrm>
            <a:off x="252218" y="2587797"/>
            <a:ext cx="1282597" cy="34428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rtlCol="0" anchor="ctr"/>
          <a:lstStyle/>
          <a:p>
            <a:pPr algn="ctr" defTabSz="457200"/>
            <a:r>
              <a:rPr lang="ru-RU" sz="1400" b="1" i="1" kern="0" dirty="0" smtClean="0">
                <a:solidFill>
                  <a:prstClr val="black"/>
                </a:solidFill>
              </a:rPr>
              <a:t>РДП РЭС/ПО </a:t>
            </a:r>
          </a:p>
        </p:txBody>
      </p:sp>
      <p:pic>
        <p:nvPicPr>
          <p:cNvPr id="18" name="Picture 8" descr="815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8426" y="1010508"/>
            <a:ext cx="1237630" cy="100573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308426" y="989971"/>
            <a:ext cx="560887" cy="37352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>
            <a:defPPr>
              <a:defRPr lang="ru-RU"/>
            </a:defPPr>
            <a:lvl1pPr algn="ctr">
              <a:defRPr sz="1100" b="1" i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457200"/>
            <a:r>
              <a:rPr lang="ru-RU" sz="1400" kern="0" dirty="0">
                <a:solidFill>
                  <a:prstClr val="black"/>
                </a:solidFill>
              </a:rPr>
              <a:t>ЦУС</a:t>
            </a:r>
          </a:p>
        </p:txBody>
      </p:sp>
      <p:pic>
        <p:nvPicPr>
          <p:cNvPr id="21" name="Picture 8" descr="http://www.obrazomania.ru/wp-content/uploads/2017/03/15engineer-estimator1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871" y="987982"/>
            <a:ext cx="1574249" cy="944549"/>
          </a:xfrm>
          <a:prstGeom prst="rect">
            <a:avLst/>
          </a:prstGeom>
          <a:ln>
            <a:solidFill>
              <a:sysClr val="windowText" lastClr="0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183336" y="1223049"/>
            <a:ext cx="1008112" cy="50405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/>
            <a:r>
              <a:rPr lang="ru-RU" sz="1400" b="1" kern="0" dirty="0" smtClean="0">
                <a:solidFill>
                  <a:prstClr val="black"/>
                </a:solidFill>
              </a:rPr>
              <a:t>АРМ АСУЭ</a:t>
            </a:r>
            <a:endParaRPr lang="ru-RU" sz="1400" b="1" kern="0" dirty="0">
              <a:solidFill>
                <a:prstClr val="black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5143377" y="3474631"/>
            <a:ext cx="0" cy="1021060"/>
          </a:xfrm>
          <a:prstGeom prst="line">
            <a:avLst/>
          </a:prstGeom>
          <a:noFill/>
          <a:ln w="57150" cap="flat" cmpd="sng" algn="ctr">
            <a:solidFill>
              <a:srgbClr val="4F81BD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807008" y="3474630"/>
            <a:ext cx="1080" cy="346285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588348" y="1944693"/>
            <a:ext cx="0" cy="987390"/>
          </a:xfrm>
          <a:prstGeom prst="line">
            <a:avLst/>
          </a:prstGeom>
          <a:noFill/>
          <a:ln w="57150" cap="flat" cmpd="sng" algn="ctr">
            <a:solidFill>
              <a:srgbClr val="4F81BD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544800" y="1475077"/>
            <a:ext cx="638536" cy="0"/>
          </a:xfrm>
          <a:prstGeom prst="line">
            <a:avLst/>
          </a:prstGeom>
          <a:noFill/>
          <a:ln w="57150" cap="flat" cmpd="sng" algn="ctr">
            <a:solidFill>
              <a:srgbClr val="4F81BD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1544800" y="3350521"/>
            <a:ext cx="3820623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0" name="Прямоугольник 29"/>
          <p:cNvSpPr/>
          <p:nvPr/>
        </p:nvSpPr>
        <p:spPr>
          <a:xfrm>
            <a:off x="2350624" y="4973937"/>
            <a:ext cx="122413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ПУ </a:t>
            </a:r>
            <a:r>
              <a:rPr lang="ru-RU" b="1" dirty="0" smtClean="0">
                <a:solidFill>
                  <a:prstClr val="black"/>
                </a:solidFill>
              </a:rPr>
              <a:t>АСУЭ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0624" y="4973937"/>
            <a:ext cx="122413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ПУ АСУЭ</a:t>
            </a:r>
          </a:p>
        </p:txBody>
      </p:sp>
      <p:pic>
        <p:nvPicPr>
          <p:cNvPr id="32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3214720" y="5401478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2782672" y="5401478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2350624" y="5401478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5124" y="4973937"/>
            <a:ext cx="973759" cy="975343"/>
          </a:xfrm>
          <a:prstGeom prst="rect">
            <a:avLst/>
          </a:prstGeom>
        </p:spPr>
      </p:pic>
      <p:pic>
        <p:nvPicPr>
          <p:cNvPr id="39" name="Picture 4" descr="https://imageog.flaticon.com/icons/png/512/649/649775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5" r="26805"/>
          <a:stretch/>
        </p:blipFill>
        <p:spPr bwMode="auto">
          <a:xfrm>
            <a:off x="7464048" y="4650352"/>
            <a:ext cx="432048" cy="4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Прямая соединительная линия 44"/>
          <p:cNvCxnSpPr/>
          <p:nvPr/>
        </p:nvCxnSpPr>
        <p:spPr>
          <a:xfrm flipV="1">
            <a:off x="1215668" y="2016241"/>
            <a:ext cx="0" cy="581248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27" name="TextBox 226"/>
          <p:cNvSpPr txBox="1"/>
          <p:nvPr/>
        </p:nvSpPr>
        <p:spPr>
          <a:xfrm>
            <a:off x="63090" y="44624"/>
            <a:ext cx="11954797" cy="369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5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4472C4"/>
                </a:solidFill>
              </a:rPr>
              <a:t>СОВМЕЩЕНИЕ ФУНКЦИЙ АСУЭ И ТЕЛЕМЕХАНИКИ</a:t>
            </a:r>
            <a:endParaRPr lang="ru-RU" dirty="0">
              <a:solidFill>
                <a:srgbClr val="4472C4"/>
              </a:solidFill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820778" y="4492855"/>
            <a:ext cx="12403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5B9BD5">
                    <a:lumMod val="50000"/>
                  </a:srgbClr>
                </a:solidFill>
              </a:rPr>
              <a:t>Данные учета</a:t>
            </a:r>
            <a:endParaRPr lang="ru-RU" sz="1400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2350624" y="3049215"/>
            <a:ext cx="1837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C00000"/>
                </a:solidFill>
              </a:rPr>
              <a:t>Аварийные события</a:t>
            </a:r>
            <a:endParaRPr lang="ru-RU" sz="1400" dirty="0">
              <a:solidFill>
                <a:srgbClr val="C00000"/>
              </a:solidFill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flipH="1">
            <a:off x="5806379" y="3794994"/>
            <a:ext cx="1325422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5" name="TextBox 54"/>
          <p:cNvSpPr txBox="1"/>
          <p:nvPr/>
        </p:nvSpPr>
        <p:spPr>
          <a:xfrm>
            <a:off x="5735511" y="3769876"/>
            <a:ext cx="1152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C00000"/>
                </a:solidFill>
              </a:rPr>
              <a:t>Аварийные события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3091" y="2035564"/>
            <a:ext cx="1152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C00000"/>
                </a:solidFill>
              </a:rPr>
              <a:t>Аварийные события</a:t>
            </a:r>
            <a:endParaRPr lang="ru-RU" sz="1400" dirty="0">
              <a:solidFill>
                <a:srgbClr val="C00000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flipV="1">
            <a:off x="5518976" y="3478006"/>
            <a:ext cx="0" cy="1017685"/>
          </a:xfrm>
          <a:prstGeom prst="line">
            <a:avLst/>
          </a:prstGeom>
          <a:noFill/>
          <a:ln w="57150" cap="flat" cmpd="sng" algn="ctr">
            <a:solidFill>
              <a:srgbClr val="4F81BD"/>
            </a:solidFill>
            <a:prstDash val="solid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518976" y="4495691"/>
            <a:ext cx="1584176" cy="0"/>
          </a:xfrm>
          <a:prstGeom prst="line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0" name="Прямоугольник 39"/>
          <p:cNvSpPr/>
          <p:nvPr/>
        </p:nvSpPr>
        <p:spPr>
          <a:xfrm>
            <a:off x="7123475" y="4272666"/>
            <a:ext cx="1080292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ПУ АСУЭ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951039" y="4478817"/>
            <a:ext cx="12403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5B9BD5">
                    <a:lumMod val="50000"/>
                  </a:srgbClr>
                </a:solidFill>
              </a:rPr>
              <a:t>Данные учета</a:t>
            </a:r>
            <a:endParaRPr lang="ru-RU" sz="1400" dirty="0">
              <a:solidFill>
                <a:srgbClr val="5B9BD5">
                  <a:lumMod val="50000"/>
                </a:srgbClr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H="1" flipV="1">
            <a:off x="3574760" y="2932083"/>
            <a:ext cx="1799148" cy="4339"/>
          </a:xfrm>
          <a:prstGeom prst="line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7" name="TextBox 46"/>
          <p:cNvSpPr txBox="1"/>
          <p:nvPr/>
        </p:nvSpPr>
        <p:spPr>
          <a:xfrm>
            <a:off x="3646768" y="2628644"/>
            <a:ext cx="12403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5B9BD5">
                    <a:lumMod val="50000"/>
                  </a:srgbClr>
                </a:solidFill>
              </a:rPr>
              <a:t>Данные учета</a:t>
            </a:r>
            <a:endParaRPr lang="ru-RU" sz="1400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59116" y="2883532"/>
            <a:ext cx="1774459" cy="546497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/>
            <a:r>
              <a:rPr lang="ru-RU" b="1" kern="0" dirty="0" smtClean="0">
                <a:solidFill>
                  <a:prstClr val="white"/>
                </a:solidFill>
              </a:rPr>
              <a:t>Единый контроллер</a:t>
            </a: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>
            <a:off x="3214720" y="4478817"/>
            <a:ext cx="1944216" cy="0"/>
          </a:xfrm>
          <a:prstGeom prst="line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3214720" y="4452686"/>
            <a:ext cx="0" cy="521251"/>
          </a:xfrm>
          <a:prstGeom prst="line">
            <a:avLst/>
          </a:prstGeom>
          <a:noFill/>
          <a:ln w="5715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8" name="TextBox 57"/>
          <p:cNvSpPr txBox="1"/>
          <p:nvPr/>
        </p:nvSpPr>
        <p:spPr>
          <a:xfrm>
            <a:off x="6797799" y="729702"/>
            <a:ext cx="51222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</a:rPr>
              <a:t>Устройство сбора и передачи данных (УСПД) АСУЭ, совмещенное с устройством телемеханики, позволяет  передавать данные учета в АРМ АСУЭ и данные об аварийных событиях в ОИК диспетчера.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78816" y="5157192"/>
            <a:ext cx="8100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Существуют также технические решения, при которых функции передачи данных учета и данных об аварийных событиях заложены непосредственно в интеллектуальный прибор учета.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3037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рямоугольник 67"/>
          <p:cNvSpPr/>
          <p:nvPr/>
        </p:nvSpPr>
        <p:spPr>
          <a:xfrm>
            <a:off x="8319288" y="895856"/>
            <a:ext cx="3711786" cy="5125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8441069" y="5000625"/>
            <a:ext cx="962963" cy="9620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15880" y="895856"/>
            <a:ext cx="3312368" cy="5125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41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28" name="Название 1"/>
          <p:cNvSpPr txBox="1">
            <a:spLocks/>
          </p:cNvSpPr>
          <p:nvPr/>
        </p:nvSpPr>
        <p:spPr>
          <a:xfrm>
            <a:off x="0" y="0"/>
            <a:ext cx="12192000" cy="494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0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ЦИФРОВЫЕ СИСТЕМЫ МОНИТОРИНГА</a:t>
            </a:r>
            <a:endParaRPr lang="ru-RU" sz="20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Slika 4">
            <a:extLst>
              <a:ext uri="{FF2B5EF4-FFF2-40B4-BE49-F238E27FC236}">
                <a16:creationId xmlns:a16="http://schemas.microsoft.com/office/drawing/2014/main" xmlns="" id="{525D0C79-7662-4E17-983C-315F5EDE23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t="5208" r="44100"/>
          <a:stretch/>
        </p:blipFill>
        <p:spPr>
          <a:xfrm>
            <a:off x="191344" y="908720"/>
            <a:ext cx="4824536" cy="51125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" y="6091972"/>
            <a:ext cx="12177777" cy="749206"/>
          </a:xfrm>
          <a:prstGeom prst="rect">
            <a:avLst/>
          </a:prstGeom>
        </p:spPr>
      </p:pic>
      <p:sp>
        <p:nvSpPr>
          <p:cNvPr id="23" name="Название 1"/>
          <p:cNvSpPr txBox="1">
            <a:spLocks/>
          </p:cNvSpPr>
          <p:nvPr/>
        </p:nvSpPr>
        <p:spPr>
          <a:xfrm>
            <a:off x="1208860" y="980728"/>
            <a:ext cx="363875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/>
            </a:lvl1pPr>
          </a:lstStyle>
          <a:p>
            <a:r>
              <a:rPr lang="ru-RU" dirty="0">
                <a:solidFill>
                  <a:prstClr val="black"/>
                </a:solidFill>
              </a:rPr>
              <a:t>Беспилотные летательные аппараты (БПЛА)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81" t="9279" r="17881" b="5073"/>
          <a:stretch/>
        </p:blipFill>
        <p:spPr>
          <a:xfrm>
            <a:off x="5375920" y="3717032"/>
            <a:ext cx="2088232" cy="2160240"/>
          </a:xfrm>
          <a:prstGeom prst="rect">
            <a:avLst/>
          </a:prstGeom>
        </p:spPr>
      </p:pic>
      <p:sp>
        <p:nvSpPr>
          <p:cNvPr id="29" name="Название 1"/>
          <p:cNvSpPr txBox="1">
            <a:spLocks/>
          </p:cNvSpPr>
          <p:nvPr/>
        </p:nvSpPr>
        <p:spPr>
          <a:xfrm>
            <a:off x="8320298" y="445452"/>
            <a:ext cx="3888432" cy="494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8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Интеллектуальное видеонаблюдение</a:t>
            </a:r>
            <a:endParaRPr lang="ru-RU" sz="18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744072" y="501317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636060" y="403206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501934" y="4528082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501934" y="537321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03712" y="2132856"/>
            <a:ext cx="147657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Температурные датчики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145533" y="3316829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503712" y="1521701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99406" y="1970256"/>
            <a:ext cx="2584379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/>
            </a:lvl1pPr>
          </a:lstStyle>
          <a:p>
            <a:r>
              <a:rPr lang="ru-RU" dirty="0">
                <a:solidFill>
                  <a:prstClr val="black"/>
                </a:solidFill>
              </a:rPr>
              <a:t>Мониторинг частичных разрядов высоковольтных </a:t>
            </a:r>
            <a:r>
              <a:rPr lang="ru-RU" dirty="0" smtClean="0">
                <a:solidFill>
                  <a:prstClr val="black"/>
                </a:solidFill>
              </a:rPr>
              <a:t>вводов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03558" y="1196752"/>
            <a:ext cx="301594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Мониторинг состояния трансформаторного масла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99406" y="2930753"/>
            <a:ext cx="2305948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/>
            </a:lvl1pPr>
          </a:lstStyle>
          <a:p>
            <a:r>
              <a:rPr lang="ru-RU" dirty="0">
                <a:solidFill>
                  <a:prstClr val="black"/>
                </a:solidFill>
              </a:rPr>
              <a:t>Датчик температуры верхних и нижних слоев масла</a:t>
            </a:r>
          </a:p>
        </p:txBody>
      </p:sp>
      <p:cxnSp>
        <p:nvCxnSpPr>
          <p:cNvPr id="26" name="Прямая соединительная линия 25"/>
          <p:cNvCxnSpPr>
            <a:endCxn id="35" idx="0"/>
          </p:cNvCxnSpPr>
          <p:nvPr/>
        </p:nvCxnSpPr>
        <p:spPr>
          <a:xfrm flipH="1">
            <a:off x="3611724" y="1305937"/>
            <a:ext cx="153017" cy="2157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34" idx="0"/>
          </p:cNvCxnSpPr>
          <p:nvPr/>
        </p:nvCxnSpPr>
        <p:spPr>
          <a:xfrm flipH="1">
            <a:off x="4253545" y="2656076"/>
            <a:ext cx="237619" cy="6607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680176" y="270892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6852084" y="4149080"/>
            <a:ext cx="8280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8101672" y="1719972"/>
            <a:ext cx="0" cy="34012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960096" y="5121188"/>
            <a:ext cx="11415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31" idx="2"/>
          </p:cNvCxnSpPr>
          <p:nvPr/>
        </p:nvCxnSpPr>
        <p:spPr>
          <a:xfrm flipH="1">
            <a:off x="5303912" y="4636094"/>
            <a:ext cx="198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32" idx="2"/>
          </p:cNvCxnSpPr>
          <p:nvPr/>
        </p:nvCxnSpPr>
        <p:spPr>
          <a:xfrm flipH="1">
            <a:off x="5303912" y="5481228"/>
            <a:ext cx="198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5303912" y="3669417"/>
            <a:ext cx="0" cy="18118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9362" t="1905" r="20099" b="4908"/>
          <a:stretch/>
        </p:blipFill>
        <p:spPr>
          <a:xfrm>
            <a:off x="8980611" y="1005136"/>
            <a:ext cx="2380166" cy="2060875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9"/>
          <a:srcRect l="17030" r="9746"/>
          <a:stretch/>
        </p:blipFill>
        <p:spPr>
          <a:xfrm>
            <a:off x="8436735" y="3213642"/>
            <a:ext cx="967298" cy="880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0" name="Рисунок 69"/>
          <p:cNvPicPr>
            <a:picLocks noChangeAspect="1"/>
          </p:cNvPicPr>
          <p:nvPr/>
        </p:nvPicPr>
        <p:blipFill rotWithShape="1">
          <a:blip r:embed="rId10"/>
          <a:srcRect l="7821" r="9994"/>
          <a:stretch/>
        </p:blipFill>
        <p:spPr>
          <a:xfrm>
            <a:off x="8441070" y="4149080"/>
            <a:ext cx="962963" cy="7821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3912" y="4975969"/>
            <a:ext cx="969646" cy="969646"/>
          </a:xfrm>
          <a:prstGeom prst="rect">
            <a:avLst/>
          </a:prstGeom>
          <a:ln>
            <a:noFill/>
          </a:ln>
        </p:spPr>
      </p:pic>
      <p:sp>
        <p:nvSpPr>
          <p:cNvPr id="72" name="TextBox 71"/>
          <p:cNvSpPr txBox="1"/>
          <p:nvPr/>
        </p:nvSpPr>
        <p:spPr>
          <a:xfrm>
            <a:off x="9404033" y="3383373"/>
            <a:ext cx="2596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b="1" dirty="0">
                <a:solidFill>
                  <a:prstClr val="black"/>
                </a:solidFill>
              </a:rPr>
              <a:t>Идентификация персонала по распознаванию лица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404033" y="4149080"/>
            <a:ext cx="2621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Обработка визуальной информации о положении коммутационных аппаратов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416676" y="5138028"/>
            <a:ext cx="262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Обеспечение безопасности объектов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75" name="Название 1"/>
          <p:cNvSpPr txBox="1">
            <a:spLocks/>
          </p:cNvSpPr>
          <p:nvPr/>
        </p:nvSpPr>
        <p:spPr>
          <a:xfrm>
            <a:off x="839416" y="445452"/>
            <a:ext cx="3888432" cy="494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8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Линии электропередачи</a:t>
            </a:r>
            <a:endParaRPr lang="ru-RU" sz="18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sp>
        <p:nvSpPr>
          <p:cNvPr id="76" name="Название 1"/>
          <p:cNvSpPr txBox="1">
            <a:spLocks/>
          </p:cNvSpPr>
          <p:nvPr/>
        </p:nvSpPr>
        <p:spPr>
          <a:xfrm>
            <a:off x="4691844" y="445452"/>
            <a:ext cx="3888432" cy="494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1800" b="1" dirty="0" smtClean="0">
                <a:solidFill>
                  <a:srgbClr val="4472C4"/>
                </a:solidFill>
                <a:latin typeface="Arial Narrow" panose="020B0606020202030204" pitchFamily="34" charset="0"/>
              </a:rPr>
              <a:t>Трансформаторы</a:t>
            </a:r>
            <a:endParaRPr lang="ru-RU" sz="1800" b="1" dirty="0">
              <a:solidFill>
                <a:srgbClr val="4472C4"/>
              </a:solidFill>
              <a:latin typeface="Arial Narrow" panose="020B0606020202030204" pitchFamily="34" charset="0"/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1589249" y="2485896"/>
            <a:ext cx="216024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03004" y="1440755"/>
            <a:ext cx="98188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Датчик гололеда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80" name="Рисунок 79"/>
          <p:cNvPicPr>
            <a:picLocks noChangeAspect="1"/>
          </p:cNvPicPr>
          <p:nvPr/>
        </p:nvPicPr>
        <p:blipFill rotWithShape="1">
          <a:blip r:embed="rId12"/>
          <a:srcRect l="20075" t="2121" r="19288" b="1306"/>
          <a:stretch/>
        </p:blipFill>
        <p:spPr>
          <a:xfrm>
            <a:off x="273428" y="1445012"/>
            <a:ext cx="521910" cy="51951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1" name="Прямая соединительная линия 80"/>
          <p:cNvCxnSpPr>
            <a:endCxn id="78" idx="0"/>
          </p:cNvCxnSpPr>
          <p:nvPr/>
        </p:nvCxnSpPr>
        <p:spPr>
          <a:xfrm>
            <a:off x="1411593" y="1976839"/>
            <a:ext cx="285668" cy="5090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0762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2.2. «Нервы»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8874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ОСНОВНЫЕ СПОСОБЫ ПЕРЕДАЧИ ДАННЫХ В ЦИФРОВЫХ СЕТЯХ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27" y="3284984"/>
            <a:ext cx="2304930" cy="1085238"/>
          </a:xfrm>
          <a:prstGeom prst="rect">
            <a:avLst/>
          </a:prstGeom>
        </p:spPr>
      </p:pic>
      <p:sp>
        <p:nvSpPr>
          <p:cNvPr id="317" name="Скругленный прямоугольник 316"/>
          <p:cNvSpPr/>
          <p:nvPr/>
        </p:nvSpPr>
        <p:spPr>
          <a:xfrm>
            <a:off x="72571" y="3360210"/>
            <a:ext cx="4095309" cy="2126977"/>
          </a:xfrm>
          <a:prstGeom prst="roundRect">
            <a:avLst>
              <a:gd name="adj" fmla="val 2841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19" name="Прямая соединительная линия 318"/>
          <p:cNvCxnSpPr/>
          <p:nvPr/>
        </p:nvCxnSpPr>
        <p:spPr>
          <a:xfrm flipV="1">
            <a:off x="1759665" y="882095"/>
            <a:ext cx="856004" cy="244816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Прямоугольник 319"/>
          <p:cNvSpPr/>
          <p:nvPr/>
        </p:nvSpPr>
        <p:spPr>
          <a:xfrm>
            <a:off x="5576263" y="3670144"/>
            <a:ext cx="23674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БШПД</a:t>
            </a:r>
            <a:r>
              <a:rPr lang="ru-RU" sz="1400" dirty="0">
                <a:solidFill>
                  <a:prstClr val="black"/>
                </a:solidFill>
              </a:rPr>
              <a:t> — </a:t>
            </a:r>
            <a:r>
              <a:rPr lang="ru-RU" sz="1400" b="1" dirty="0">
                <a:solidFill>
                  <a:prstClr val="black"/>
                </a:solidFill>
              </a:rPr>
              <a:t>беспроводной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b="1" dirty="0">
                <a:solidFill>
                  <a:prstClr val="black"/>
                </a:solidFill>
              </a:rPr>
              <a:t>широкополосный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b="1" dirty="0">
                <a:solidFill>
                  <a:prstClr val="black"/>
                </a:solidFill>
              </a:rPr>
              <a:t>доступ</a:t>
            </a:r>
            <a:r>
              <a:rPr lang="ru-RU" sz="1400" dirty="0">
                <a:solidFill>
                  <a:prstClr val="black"/>
                </a:solidFill>
              </a:rPr>
              <a:t>. </a:t>
            </a:r>
          </a:p>
          <a:p>
            <a:r>
              <a:rPr lang="ru-RU" sz="1400" b="1" dirty="0" smtClean="0">
                <a:solidFill>
                  <a:prstClr val="black"/>
                </a:solidFill>
              </a:rPr>
              <a:t>Это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радиомачта, </a:t>
            </a:r>
            <a:r>
              <a:rPr lang="ru-RU" sz="1400" dirty="0" smtClean="0">
                <a:solidFill>
                  <a:prstClr val="black"/>
                </a:solidFill>
              </a:rPr>
              <a:t>передающая данные </a:t>
            </a:r>
            <a:r>
              <a:rPr lang="ru-RU" sz="1400" dirty="0">
                <a:solidFill>
                  <a:prstClr val="black"/>
                </a:solidFill>
              </a:rPr>
              <a:t>через радиосигнал в радиусе </a:t>
            </a:r>
            <a:r>
              <a:rPr lang="ru-RU" sz="1400" dirty="0" smtClean="0">
                <a:solidFill>
                  <a:prstClr val="black"/>
                </a:solidFill>
              </a:rPr>
              <a:t>нескольких километров</a:t>
            </a:r>
            <a:r>
              <a:rPr lang="ru-RU" sz="14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321" name="Рисунок 3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1" t="1084" r="22746" b="2072"/>
          <a:stretch/>
        </p:blipFill>
        <p:spPr>
          <a:xfrm>
            <a:off x="4507365" y="3565950"/>
            <a:ext cx="1152128" cy="1080120"/>
          </a:xfrm>
          <a:prstGeom prst="rect">
            <a:avLst/>
          </a:prstGeom>
        </p:spPr>
      </p:pic>
      <p:sp>
        <p:nvSpPr>
          <p:cNvPr id="322" name="Скругленный прямоугольник 321"/>
          <p:cNvSpPr/>
          <p:nvPr/>
        </p:nvSpPr>
        <p:spPr>
          <a:xfrm>
            <a:off x="4295800" y="3363566"/>
            <a:ext cx="3697652" cy="2158961"/>
          </a:xfrm>
          <a:prstGeom prst="roundRect">
            <a:avLst>
              <a:gd name="adj" fmla="val 304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23" name="Прямая соединительная линия 322"/>
          <p:cNvCxnSpPr>
            <a:endCxn id="305" idx="1"/>
          </p:cNvCxnSpPr>
          <p:nvPr/>
        </p:nvCxnSpPr>
        <p:spPr>
          <a:xfrm flipV="1">
            <a:off x="5018469" y="2914116"/>
            <a:ext cx="744214" cy="426922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Скругленный прямоугольник 326"/>
          <p:cNvSpPr/>
          <p:nvPr/>
        </p:nvSpPr>
        <p:spPr>
          <a:xfrm>
            <a:off x="8158988" y="3345107"/>
            <a:ext cx="3697652" cy="2158961"/>
          </a:xfrm>
          <a:prstGeom prst="roundRect">
            <a:avLst>
              <a:gd name="adj" fmla="val 304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28" name="Рисунок 3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470" y="3712150"/>
            <a:ext cx="1720962" cy="1031571"/>
          </a:xfrm>
          <a:prstGeom prst="rect">
            <a:avLst/>
          </a:prstGeom>
        </p:spPr>
      </p:pic>
      <p:sp>
        <p:nvSpPr>
          <p:cNvPr id="325" name="Прямоугольник 324"/>
          <p:cNvSpPr/>
          <p:nvPr/>
        </p:nvSpPr>
        <p:spPr>
          <a:xfrm>
            <a:off x="9308544" y="4094379"/>
            <a:ext cx="25480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PLC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dirty="0" smtClean="0">
                <a:solidFill>
                  <a:prstClr val="black"/>
                </a:solidFill>
              </a:rPr>
              <a:t>—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</a:rPr>
              <a:t>Power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400" b="1" dirty="0" err="1">
                <a:solidFill>
                  <a:prstClr val="black"/>
                </a:solidFill>
              </a:rPr>
              <a:t>Line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b="1" dirty="0" err="1">
                <a:solidFill>
                  <a:prstClr val="black"/>
                </a:solidFill>
              </a:rPr>
              <a:t>Communication</a:t>
            </a:r>
            <a:r>
              <a:rPr lang="ru-RU" sz="1400" dirty="0">
                <a:solidFill>
                  <a:prstClr val="black"/>
                </a:solidFill>
              </a:rPr>
              <a:t> — </a:t>
            </a:r>
            <a:r>
              <a:rPr lang="ru-RU" sz="1400" dirty="0" smtClean="0">
                <a:solidFill>
                  <a:prstClr val="black"/>
                </a:solidFill>
              </a:rPr>
              <a:t>передача по силовой сети. 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Передача данных на высокой частоте по проводам линий электропередачи.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344" y="4191043"/>
            <a:ext cx="40631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</a:rPr>
              <a:t>Волоконно</a:t>
            </a:r>
            <a:r>
              <a:rPr lang="ru-RU" sz="1400" dirty="0">
                <a:solidFill>
                  <a:prstClr val="black"/>
                </a:solidFill>
              </a:rPr>
              <a:t>-</a:t>
            </a:r>
            <a:r>
              <a:rPr lang="ru-RU" sz="1400" b="1" dirty="0">
                <a:solidFill>
                  <a:prstClr val="black"/>
                </a:solidFill>
              </a:rPr>
              <a:t>оптическая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b="1" dirty="0">
                <a:solidFill>
                  <a:prstClr val="black"/>
                </a:solidFill>
              </a:rPr>
              <a:t>линия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b="1" dirty="0">
                <a:solidFill>
                  <a:prstClr val="black"/>
                </a:solidFill>
              </a:rPr>
              <a:t>связи</a:t>
            </a:r>
            <a:r>
              <a:rPr lang="ru-RU" sz="1400" dirty="0">
                <a:solidFill>
                  <a:prstClr val="black"/>
                </a:solidFill>
              </a:rPr>
              <a:t> (</a:t>
            </a:r>
            <a:r>
              <a:rPr lang="ru-RU" sz="1400" b="1" dirty="0" err="1">
                <a:solidFill>
                  <a:prstClr val="black"/>
                </a:solidFill>
              </a:rPr>
              <a:t>волс</a:t>
            </a:r>
            <a:r>
              <a:rPr lang="ru-RU" sz="1400" dirty="0">
                <a:solidFill>
                  <a:prstClr val="black"/>
                </a:solidFill>
              </a:rPr>
              <a:t>) представляет собой </a:t>
            </a:r>
            <a:r>
              <a:rPr lang="ru-RU" sz="1400" b="1" dirty="0">
                <a:solidFill>
                  <a:prstClr val="black"/>
                </a:solidFill>
              </a:rPr>
              <a:t>волоконно</a:t>
            </a:r>
            <a:r>
              <a:rPr lang="ru-RU" sz="1400" dirty="0">
                <a:solidFill>
                  <a:prstClr val="black"/>
                </a:solidFill>
              </a:rPr>
              <a:t>-</a:t>
            </a:r>
            <a:r>
              <a:rPr lang="ru-RU" sz="1400" b="1" dirty="0">
                <a:solidFill>
                  <a:prstClr val="black"/>
                </a:solidFill>
              </a:rPr>
              <a:t>оптическую</a:t>
            </a:r>
            <a:r>
              <a:rPr lang="ru-RU" sz="1400" dirty="0">
                <a:solidFill>
                  <a:prstClr val="black"/>
                </a:solidFill>
              </a:rPr>
              <a:t> систему, состоящую из пассивных и активных элементов, предназначенных для передачи оптического сигнала по оптоволоконному кабелю</a:t>
            </a:r>
          </a:p>
        </p:txBody>
      </p:sp>
      <p:cxnSp>
        <p:nvCxnSpPr>
          <p:cNvPr id="329" name="Прямая соединительная линия 328"/>
          <p:cNvCxnSpPr/>
          <p:nvPr/>
        </p:nvCxnSpPr>
        <p:spPr>
          <a:xfrm flipV="1">
            <a:off x="10615419" y="2686468"/>
            <a:ext cx="0" cy="670193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4" name="Группа 343"/>
          <p:cNvGrpSpPr/>
          <p:nvPr/>
        </p:nvGrpSpPr>
        <p:grpSpPr>
          <a:xfrm>
            <a:off x="764003" y="408554"/>
            <a:ext cx="10588581" cy="2767006"/>
            <a:chOff x="623392" y="408553"/>
            <a:chExt cx="10920536" cy="2997041"/>
          </a:xfrm>
        </p:grpSpPr>
        <p:pic>
          <p:nvPicPr>
            <p:cNvPr id="209" name="Рисунок 208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398" y="2170604"/>
              <a:ext cx="982940" cy="641983"/>
            </a:xfrm>
            <a:prstGeom prst="rect">
              <a:avLst/>
            </a:prstGeom>
          </p:spPr>
        </p:pic>
        <p:cxnSp>
          <p:nvCxnSpPr>
            <p:cNvPr id="210" name="Прямая соединительная линия 209"/>
            <p:cNvCxnSpPr/>
            <p:nvPr/>
          </p:nvCxnSpPr>
          <p:spPr>
            <a:xfrm>
              <a:off x="1612338" y="2309014"/>
              <a:ext cx="0" cy="32646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Прямая соединительная линия 210"/>
            <p:cNvCxnSpPr>
              <a:stCxn id="310" idx="4"/>
              <a:endCxn id="209" idx="3"/>
            </p:cNvCxnSpPr>
            <p:nvPr/>
          </p:nvCxnSpPr>
          <p:spPr>
            <a:xfrm flipH="1" flipV="1">
              <a:off x="1612338" y="2491595"/>
              <a:ext cx="3275190" cy="1940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5689413" y="1983381"/>
              <a:ext cx="0" cy="91638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Прямая соединительная линия 212"/>
            <p:cNvCxnSpPr/>
            <p:nvPr/>
          </p:nvCxnSpPr>
          <p:spPr>
            <a:xfrm>
              <a:off x="8386258" y="2512934"/>
              <a:ext cx="0" cy="520418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4" name="Группа 213"/>
            <p:cNvGrpSpPr/>
            <p:nvPr/>
          </p:nvGrpSpPr>
          <p:grpSpPr>
            <a:xfrm rot="16200000">
              <a:off x="8019427" y="2550017"/>
              <a:ext cx="275997" cy="423501"/>
              <a:chOff x="5530140" y="4365104"/>
              <a:chExt cx="432048" cy="662952"/>
            </a:xfrm>
          </p:grpSpPr>
          <p:sp>
            <p:nvSpPr>
              <p:cNvPr id="216" name="Овал 215"/>
              <p:cNvSpPr/>
              <p:nvPr/>
            </p:nvSpPr>
            <p:spPr>
              <a:xfrm>
                <a:off x="5530140" y="4596008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Овал 214"/>
              <p:cNvSpPr/>
              <p:nvPr/>
            </p:nvSpPr>
            <p:spPr>
              <a:xfrm>
                <a:off x="5530140" y="4365104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17" name="Прямая соединительная линия 216"/>
            <p:cNvCxnSpPr>
              <a:endCxn id="215" idx="0"/>
            </p:cNvCxnSpPr>
            <p:nvPr/>
          </p:nvCxnSpPr>
          <p:spPr>
            <a:xfrm>
              <a:off x="5689413" y="2761767"/>
              <a:ext cx="2256261" cy="0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Прямая соединительная линия 217"/>
            <p:cNvCxnSpPr/>
            <p:nvPr/>
          </p:nvCxnSpPr>
          <p:spPr>
            <a:xfrm>
              <a:off x="8386258" y="1949489"/>
              <a:ext cx="0" cy="29356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9" name="Группа 218"/>
            <p:cNvGrpSpPr/>
            <p:nvPr/>
          </p:nvGrpSpPr>
          <p:grpSpPr>
            <a:xfrm rot="16200000">
              <a:off x="8019427" y="1897055"/>
              <a:ext cx="275997" cy="423501"/>
              <a:chOff x="5530140" y="4365104"/>
              <a:chExt cx="432048" cy="662952"/>
            </a:xfrm>
          </p:grpSpPr>
          <p:sp>
            <p:nvSpPr>
              <p:cNvPr id="221" name="Овал 220"/>
              <p:cNvSpPr/>
              <p:nvPr/>
            </p:nvSpPr>
            <p:spPr>
              <a:xfrm>
                <a:off x="5530140" y="4596008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Овал 219"/>
              <p:cNvSpPr/>
              <p:nvPr/>
            </p:nvSpPr>
            <p:spPr>
              <a:xfrm>
                <a:off x="5530140" y="4365104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2" name="Прямая соединительная линия 221"/>
            <p:cNvCxnSpPr>
              <a:endCxn id="220" idx="0"/>
            </p:cNvCxnSpPr>
            <p:nvPr/>
          </p:nvCxnSpPr>
          <p:spPr>
            <a:xfrm>
              <a:off x="5693021" y="2108805"/>
              <a:ext cx="2252654" cy="0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Прямая соединительная линия 222"/>
            <p:cNvCxnSpPr/>
            <p:nvPr/>
          </p:nvCxnSpPr>
          <p:spPr>
            <a:xfrm flipV="1">
              <a:off x="8386258" y="2577462"/>
              <a:ext cx="398581" cy="1"/>
            </a:xfrm>
            <a:prstGeom prst="line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Прямая соединительная линия 223"/>
            <p:cNvCxnSpPr/>
            <p:nvPr/>
          </p:nvCxnSpPr>
          <p:spPr>
            <a:xfrm flipV="1">
              <a:off x="8393000" y="2707041"/>
              <a:ext cx="398581" cy="1"/>
            </a:xfrm>
            <a:prstGeom prst="line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Прямая соединительная линия 224"/>
            <p:cNvCxnSpPr/>
            <p:nvPr/>
          </p:nvCxnSpPr>
          <p:spPr>
            <a:xfrm flipV="1">
              <a:off x="8395577" y="2837670"/>
              <a:ext cx="398581" cy="1"/>
            </a:xfrm>
            <a:prstGeom prst="line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Прямая соединительная линия 225"/>
            <p:cNvCxnSpPr/>
            <p:nvPr/>
          </p:nvCxnSpPr>
          <p:spPr>
            <a:xfrm flipV="1">
              <a:off x="8392999" y="2968299"/>
              <a:ext cx="398581" cy="1"/>
            </a:xfrm>
            <a:prstGeom prst="line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Прямая соединительная линия 226"/>
            <p:cNvCxnSpPr/>
            <p:nvPr/>
          </p:nvCxnSpPr>
          <p:spPr>
            <a:xfrm flipV="1">
              <a:off x="8386258" y="2174855"/>
              <a:ext cx="398581" cy="1"/>
            </a:xfrm>
            <a:prstGeom prst="line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TextBox 227"/>
            <p:cNvSpPr txBox="1"/>
            <p:nvPr/>
          </p:nvSpPr>
          <p:spPr>
            <a:xfrm>
              <a:off x="7767282" y="1667255"/>
              <a:ext cx="980693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ТП 10/0,4кВ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229" name="Овал 228"/>
            <p:cNvSpPr/>
            <p:nvPr/>
          </p:nvSpPr>
          <p:spPr>
            <a:xfrm rot="5400000">
              <a:off x="5066136" y="2343899"/>
              <a:ext cx="334198" cy="3341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0" name="Овал 229"/>
            <p:cNvSpPr/>
            <p:nvPr/>
          </p:nvSpPr>
          <p:spPr>
            <a:xfrm rot="5400000">
              <a:off x="4974053" y="2472246"/>
              <a:ext cx="334198" cy="334198"/>
            </a:xfrm>
            <a:prstGeom prst="ellipse">
              <a:avLst/>
            </a:prstGeom>
            <a:noFill/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31" name="Прямая соединительная линия 230"/>
            <p:cNvCxnSpPr/>
            <p:nvPr/>
          </p:nvCxnSpPr>
          <p:spPr>
            <a:xfrm>
              <a:off x="4795473" y="2820379"/>
              <a:ext cx="655317" cy="0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Прямая соединительная линия 231"/>
            <p:cNvCxnSpPr/>
            <p:nvPr/>
          </p:nvCxnSpPr>
          <p:spPr>
            <a:xfrm>
              <a:off x="5376214" y="2832754"/>
              <a:ext cx="0" cy="447194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Прямая соединительная линия 232"/>
            <p:cNvCxnSpPr/>
            <p:nvPr/>
          </p:nvCxnSpPr>
          <p:spPr>
            <a:xfrm>
              <a:off x="4855796" y="2841869"/>
              <a:ext cx="0" cy="438079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TextBox 233"/>
            <p:cNvSpPr txBox="1"/>
            <p:nvPr/>
          </p:nvSpPr>
          <p:spPr>
            <a:xfrm>
              <a:off x="4415101" y="1809484"/>
              <a:ext cx="1032827" cy="472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ПС </a:t>
              </a:r>
            </a:p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110/35/10кВ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235" name="TextBox 234"/>
            <p:cNvSpPr txBox="1"/>
            <p:nvPr/>
          </p:nvSpPr>
          <p:spPr>
            <a:xfrm>
              <a:off x="4126788" y="2857923"/>
              <a:ext cx="731609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ВЛ-35кВ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3386633" y="2181721"/>
              <a:ext cx="814155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ВЛ-110кВ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cxnSp>
          <p:nvCxnSpPr>
            <p:cNvPr id="238" name="Прямая соединительная линия 237"/>
            <p:cNvCxnSpPr/>
            <p:nvPr/>
          </p:nvCxnSpPr>
          <p:spPr>
            <a:xfrm flipV="1">
              <a:off x="5381015" y="2514759"/>
              <a:ext cx="308398" cy="1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Прямая соединительная линия 238"/>
            <p:cNvCxnSpPr/>
            <p:nvPr/>
          </p:nvCxnSpPr>
          <p:spPr>
            <a:xfrm>
              <a:off x="4254460" y="1407046"/>
              <a:ext cx="0" cy="110875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Прямая соединительная линия 239"/>
            <p:cNvCxnSpPr/>
            <p:nvPr/>
          </p:nvCxnSpPr>
          <p:spPr>
            <a:xfrm flipV="1">
              <a:off x="4254460" y="1407046"/>
              <a:ext cx="601336" cy="1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1" name="Группа 240"/>
            <p:cNvGrpSpPr/>
            <p:nvPr/>
          </p:nvGrpSpPr>
          <p:grpSpPr>
            <a:xfrm rot="5400000">
              <a:off x="4952711" y="1130960"/>
              <a:ext cx="334198" cy="512807"/>
              <a:chOff x="5530140" y="4365104"/>
              <a:chExt cx="432048" cy="662952"/>
            </a:xfrm>
          </p:grpSpPr>
          <p:sp>
            <p:nvSpPr>
              <p:cNvPr id="242" name="Овал 241"/>
              <p:cNvSpPr/>
              <p:nvPr/>
            </p:nvSpPr>
            <p:spPr>
              <a:xfrm>
                <a:off x="5530140" y="436510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Овал 242"/>
              <p:cNvSpPr/>
              <p:nvPr/>
            </p:nvSpPr>
            <p:spPr>
              <a:xfrm>
                <a:off x="5530140" y="4596008"/>
                <a:ext cx="432048" cy="432048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4" name="Рисунок 243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408553"/>
              <a:ext cx="982940" cy="641983"/>
            </a:xfrm>
            <a:prstGeom prst="rect">
              <a:avLst/>
            </a:prstGeom>
          </p:spPr>
        </p:pic>
        <p:cxnSp>
          <p:nvCxnSpPr>
            <p:cNvPr id="245" name="Прямая соединительная линия 244"/>
            <p:cNvCxnSpPr/>
            <p:nvPr/>
          </p:nvCxnSpPr>
          <p:spPr>
            <a:xfrm>
              <a:off x="1606332" y="546963"/>
              <a:ext cx="0" cy="32646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Прямая соединительная линия 245"/>
            <p:cNvCxnSpPr>
              <a:endCxn id="244" idx="3"/>
            </p:cNvCxnSpPr>
            <p:nvPr/>
          </p:nvCxnSpPr>
          <p:spPr>
            <a:xfrm flipH="1" flipV="1">
              <a:off x="1606332" y="729545"/>
              <a:ext cx="2648129" cy="927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Прямая соединительная линия 246"/>
            <p:cNvCxnSpPr/>
            <p:nvPr/>
          </p:nvCxnSpPr>
          <p:spPr>
            <a:xfrm flipV="1">
              <a:off x="4254460" y="740602"/>
              <a:ext cx="601336" cy="1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8" name="Группа 247"/>
            <p:cNvGrpSpPr/>
            <p:nvPr/>
          </p:nvGrpSpPr>
          <p:grpSpPr>
            <a:xfrm rot="5400000">
              <a:off x="4952711" y="464516"/>
              <a:ext cx="334198" cy="512807"/>
              <a:chOff x="5530140" y="4365104"/>
              <a:chExt cx="432048" cy="662952"/>
            </a:xfrm>
          </p:grpSpPr>
          <p:sp>
            <p:nvSpPr>
              <p:cNvPr id="249" name="Овал 248"/>
              <p:cNvSpPr/>
              <p:nvPr/>
            </p:nvSpPr>
            <p:spPr>
              <a:xfrm>
                <a:off x="5530140" y="436510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Овал 249"/>
              <p:cNvSpPr/>
              <p:nvPr/>
            </p:nvSpPr>
            <p:spPr>
              <a:xfrm>
                <a:off x="5530140" y="4596008"/>
                <a:ext cx="432048" cy="432048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1" name="TextBox 250"/>
            <p:cNvSpPr txBox="1"/>
            <p:nvPr/>
          </p:nvSpPr>
          <p:spPr>
            <a:xfrm>
              <a:off x="4264584" y="759224"/>
              <a:ext cx="805466" cy="472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ПС </a:t>
              </a:r>
            </a:p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110/10кВ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cxnSp>
          <p:nvCxnSpPr>
            <p:cNvPr id="252" name="Прямая соединительная линия 251"/>
            <p:cNvCxnSpPr/>
            <p:nvPr/>
          </p:nvCxnSpPr>
          <p:spPr>
            <a:xfrm>
              <a:off x="5376213" y="546963"/>
              <a:ext cx="0" cy="341055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Прямая соединительная линия 252"/>
            <p:cNvCxnSpPr/>
            <p:nvPr/>
          </p:nvCxnSpPr>
          <p:spPr>
            <a:xfrm>
              <a:off x="5685610" y="1236518"/>
              <a:ext cx="0" cy="34105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Прямая соединительная линия 253"/>
            <p:cNvCxnSpPr/>
            <p:nvPr/>
          </p:nvCxnSpPr>
          <p:spPr>
            <a:xfrm flipV="1">
              <a:off x="4254460" y="1178522"/>
              <a:ext cx="0" cy="270830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Прямая соединительная линия 255"/>
            <p:cNvCxnSpPr/>
            <p:nvPr/>
          </p:nvCxnSpPr>
          <p:spPr>
            <a:xfrm>
              <a:off x="4124356" y="983209"/>
              <a:ext cx="130105" cy="209864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Прямая соединительная линия 256"/>
            <p:cNvCxnSpPr/>
            <p:nvPr/>
          </p:nvCxnSpPr>
          <p:spPr>
            <a:xfrm flipV="1">
              <a:off x="4254460" y="725565"/>
              <a:ext cx="0" cy="226115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Прямая соединительная линия 257"/>
            <p:cNvCxnSpPr/>
            <p:nvPr/>
          </p:nvCxnSpPr>
          <p:spPr>
            <a:xfrm flipV="1">
              <a:off x="5387162" y="716149"/>
              <a:ext cx="858239" cy="1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Прямая соединительная линия 258"/>
            <p:cNvCxnSpPr/>
            <p:nvPr/>
          </p:nvCxnSpPr>
          <p:spPr>
            <a:xfrm>
              <a:off x="7547221" y="1249556"/>
              <a:ext cx="0" cy="29356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0" name="Группа 259"/>
            <p:cNvGrpSpPr/>
            <p:nvPr/>
          </p:nvGrpSpPr>
          <p:grpSpPr>
            <a:xfrm rot="16200000">
              <a:off x="7180389" y="1197122"/>
              <a:ext cx="275997" cy="423501"/>
              <a:chOff x="5530140" y="4365104"/>
              <a:chExt cx="432048" cy="662952"/>
            </a:xfrm>
          </p:grpSpPr>
          <p:sp>
            <p:nvSpPr>
              <p:cNvPr id="262" name="Овал 261"/>
              <p:cNvSpPr/>
              <p:nvPr/>
            </p:nvSpPr>
            <p:spPr>
              <a:xfrm>
                <a:off x="5530140" y="4596008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Овал 260"/>
              <p:cNvSpPr/>
              <p:nvPr/>
            </p:nvSpPr>
            <p:spPr>
              <a:xfrm>
                <a:off x="5530140" y="4365104"/>
                <a:ext cx="432048" cy="432048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63" name="Прямая соединительная линия 262"/>
            <p:cNvCxnSpPr/>
            <p:nvPr/>
          </p:nvCxnSpPr>
          <p:spPr>
            <a:xfrm flipV="1">
              <a:off x="5408288" y="1416657"/>
              <a:ext cx="1674228" cy="1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Прямая соединительная линия 263"/>
            <p:cNvCxnSpPr/>
            <p:nvPr/>
          </p:nvCxnSpPr>
          <p:spPr>
            <a:xfrm flipV="1">
              <a:off x="7547221" y="1303513"/>
              <a:ext cx="398581" cy="1"/>
            </a:xfrm>
            <a:prstGeom prst="line">
              <a:avLst/>
            </a:prstGeom>
            <a:ln w="3810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Прямая соединительная линия 264"/>
            <p:cNvCxnSpPr/>
            <p:nvPr/>
          </p:nvCxnSpPr>
          <p:spPr>
            <a:xfrm flipV="1">
              <a:off x="7560378" y="1506781"/>
              <a:ext cx="398581" cy="1"/>
            </a:xfrm>
            <a:prstGeom prst="line">
              <a:avLst/>
            </a:prstGeom>
            <a:ln w="3810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TextBox 265"/>
            <p:cNvSpPr txBox="1"/>
            <p:nvPr/>
          </p:nvSpPr>
          <p:spPr>
            <a:xfrm>
              <a:off x="6813247" y="921462"/>
              <a:ext cx="980693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ТП 10/0,4кВ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cxnSp>
          <p:nvCxnSpPr>
            <p:cNvPr id="267" name="Прямая соединительная линия 266"/>
            <p:cNvCxnSpPr/>
            <p:nvPr/>
          </p:nvCxnSpPr>
          <p:spPr>
            <a:xfrm>
              <a:off x="5685610" y="561664"/>
              <a:ext cx="0" cy="34105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Прямая соединительная линия 273"/>
            <p:cNvCxnSpPr/>
            <p:nvPr/>
          </p:nvCxnSpPr>
          <p:spPr>
            <a:xfrm flipH="1" flipV="1">
              <a:off x="7287877" y="2491595"/>
              <a:ext cx="17" cy="280767"/>
            </a:xfrm>
            <a:prstGeom prst="line">
              <a:avLst/>
            </a:prstGeom>
            <a:ln w="381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5" name="Группа 274"/>
            <p:cNvGrpSpPr/>
            <p:nvPr/>
          </p:nvGrpSpPr>
          <p:grpSpPr>
            <a:xfrm>
              <a:off x="7189740" y="2108806"/>
              <a:ext cx="98524" cy="479731"/>
              <a:chOff x="6208355" y="4627988"/>
              <a:chExt cx="109059" cy="531026"/>
            </a:xfrm>
          </p:grpSpPr>
          <p:cxnSp>
            <p:nvCxnSpPr>
              <p:cNvPr id="277" name="Прямая соединительная линия 276"/>
              <p:cNvCxnSpPr/>
              <p:nvPr/>
            </p:nvCxnSpPr>
            <p:spPr>
              <a:xfrm flipH="1" flipV="1">
                <a:off x="6316986" y="4627988"/>
                <a:ext cx="2" cy="297074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Прямая соединительная линия 277"/>
              <p:cNvCxnSpPr/>
              <p:nvPr/>
            </p:nvCxnSpPr>
            <p:spPr>
              <a:xfrm flipH="1" flipV="1">
                <a:off x="6208355" y="4919433"/>
                <a:ext cx="109059" cy="163589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Прямая соединительная линия 278"/>
              <p:cNvCxnSpPr/>
              <p:nvPr/>
            </p:nvCxnSpPr>
            <p:spPr>
              <a:xfrm flipV="1">
                <a:off x="6316986" y="5075968"/>
                <a:ext cx="0" cy="83046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 стрелкой 279"/>
            <p:cNvCxnSpPr/>
            <p:nvPr/>
          </p:nvCxnSpPr>
          <p:spPr>
            <a:xfrm>
              <a:off x="8403153" y="2025225"/>
              <a:ext cx="2065309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Прямая со стрелкой 280"/>
            <p:cNvCxnSpPr/>
            <p:nvPr/>
          </p:nvCxnSpPr>
          <p:spPr>
            <a:xfrm>
              <a:off x="9238027" y="2010233"/>
              <a:ext cx="0" cy="346572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Прямая со стрелкой 281"/>
            <p:cNvCxnSpPr/>
            <p:nvPr/>
          </p:nvCxnSpPr>
          <p:spPr>
            <a:xfrm>
              <a:off x="10112041" y="2025225"/>
              <a:ext cx="0" cy="311074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Прямая со стрелкой 282"/>
            <p:cNvCxnSpPr/>
            <p:nvPr/>
          </p:nvCxnSpPr>
          <p:spPr>
            <a:xfrm flipV="1">
              <a:off x="9687835" y="1708566"/>
              <a:ext cx="0" cy="311074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Прямая со стрелкой 283"/>
            <p:cNvCxnSpPr/>
            <p:nvPr/>
          </p:nvCxnSpPr>
          <p:spPr>
            <a:xfrm flipV="1">
              <a:off x="8842155" y="1699159"/>
              <a:ext cx="0" cy="311074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5" name="Рисунок 284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33514" y="1708630"/>
              <a:ext cx="575353" cy="576289"/>
            </a:xfrm>
            <a:prstGeom prst="rect">
              <a:avLst/>
            </a:prstGeom>
          </p:spPr>
        </p:pic>
        <p:pic>
          <p:nvPicPr>
            <p:cNvPr id="286" name="Рисунок 28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59749" y="1179045"/>
              <a:ext cx="575353" cy="576289"/>
            </a:xfrm>
            <a:prstGeom prst="rect">
              <a:avLst/>
            </a:prstGeom>
          </p:spPr>
        </p:pic>
        <p:pic>
          <p:nvPicPr>
            <p:cNvPr id="287" name="Рисунок 286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17942" y="1112980"/>
              <a:ext cx="607244" cy="608232"/>
            </a:xfrm>
            <a:prstGeom prst="rect">
              <a:avLst/>
            </a:prstGeom>
          </p:spPr>
        </p:pic>
        <p:pic>
          <p:nvPicPr>
            <p:cNvPr id="288" name="Рисунок 287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23714" y="2329240"/>
              <a:ext cx="575353" cy="576289"/>
            </a:xfrm>
            <a:prstGeom prst="rect">
              <a:avLst/>
            </a:prstGeom>
          </p:spPr>
        </p:pic>
        <p:pic>
          <p:nvPicPr>
            <p:cNvPr id="289" name="Рисунок 288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0463" y="2353062"/>
              <a:ext cx="575353" cy="576289"/>
            </a:xfrm>
            <a:prstGeom prst="rect">
              <a:avLst/>
            </a:prstGeom>
          </p:spPr>
        </p:pic>
        <p:sp>
          <p:nvSpPr>
            <p:cNvPr id="290" name="TextBox 289"/>
            <p:cNvSpPr txBox="1"/>
            <p:nvPr/>
          </p:nvSpPr>
          <p:spPr>
            <a:xfrm>
              <a:off x="5912588" y="2510998"/>
              <a:ext cx="731609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ВЛ-10кВ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8886359" y="1753404"/>
              <a:ext cx="772158" cy="27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ВЛ-0,4кВ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292" name="Группа 291"/>
            <p:cNvGrpSpPr/>
            <p:nvPr/>
          </p:nvGrpSpPr>
          <p:grpSpPr>
            <a:xfrm>
              <a:off x="10567054" y="2423425"/>
              <a:ext cx="435222" cy="424108"/>
              <a:chOff x="11044422" y="2715173"/>
              <a:chExt cx="665304" cy="648315"/>
            </a:xfrm>
          </p:grpSpPr>
          <p:pic>
            <p:nvPicPr>
              <p:cNvPr id="293" name="Picture 4" descr="https://imageog.flaticon.com/icons/png/512/649/649775.png?size=1200x630f&amp;pad=10,10,10,10&amp;ext=png&amp;bg=FFFFFFFF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385" r="26805"/>
              <a:stretch/>
            </p:blipFill>
            <p:spPr bwMode="auto">
              <a:xfrm>
                <a:off x="11191843" y="2841625"/>
                <a:ext cx="367367" cy="4210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4" name="Овал 293"/>
              <p:cNvSpPr/>
              <p:nvPr/>
            </p:nvSpPr>
            <p:spPr>
              <a:xfrm>
                <a:off x="11044422" y="2715173"/>
                <a:ext cx="665304" cy="648315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5" name="Группа 294"/>
            <p:cNvGrpSpPr/>
            <p:nvPr/>
          </p:nvGrpSpPr>
          <p:grpSpPr>
            <a:xfrm>
              <a:off x="11108706" y="1880864"/>
              <a:ext cx="435222" cy="424108"/>
              <a:chOff x="11044422" y="2715173"/>
              <a:chExt cx="665304" cy="648315"/>
            </a:xfrm>
          </p:grpSpPr>
          <p:pic>
            <p:nvPicPr>
              <p:cNvPr id="296" name="Picture 4" descr="https://imageog.flaticon.com/icons/png/512/649/649775.png?size=1200x630f&amp;pad=10,10,10,10&amp;ext=png&amp;bg=FFFFFFFF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385" r="26805"/>
              <a:stretch/>
            </p:blipFill>
            <p:spPr bwMode="auto">
              <a:xfrm>
                <a:off x="11191843" y="2841625"/>
                <a:ext cx="367367" cy="4210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7" name="Овал 296"/>
              <p:cNvSpPr/>
              <p:nvPr/>
            </p:nvSpPr>
            <p:spPr>
              <a:xfrm>
                <a:off x="11044422" y="2715173"/>
                <a:ext cx="665304" cy="648315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8" name="Группа 297"/>
            <p:cNvGrpSpPr/>
            <p:nvPr/>
          </p:nvGrpSpPr>
          <p:grpSpPr>
            <a:xfrm>
              <a:off x="8386258" y="2981486"/>
              <a:ext cx="435222" cy="424108"/>
              <a:chOff x="8615800" y="3448620"/>
              <a:chExt cx="481758" cy="469456"/>
            </a:xfrm>
          </p:grpSpPr>
          <p:pic>
            <p:nvPicPr>
              <p:cNvPr id="299" name="Рисунок 298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00145" y="3513454"/>
                <a:ext cx="318739" cy="318739"/>
              </a:xfrm>
              <a:prstGeom prst="rect">
                <a:avLst/>
              </a:prstGeom>
            </p:spPr>
          </p:pic>
          <p:sp>
            <p:nvSpPr>
              <p:cNvPr id="300" name="Овал 299"/>
              <p:cNvSpPr/>
              <p:nvPr/>
            </p:nvSpPr>
            <p:spPr>
              <a:xfrm>
                <a:off x="8615800" y="3448620"/>
                <a:ext cx="481758" cy="469456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1" name="Группа 300"/>
            <p:cNvGrpSpPr/>
            <p:nvPr/>
          </p:nvGrpSpPr>
          <p:grpSpPr>
            <a:xfrm>
              <a:off x="5748927" y="791363"/>
              <a:ext cx="435222" cy="424108"/>
              <a:chOff x="9023002" y="1101022"/>
              <a:chExt cx="481758" cy="469456"/>
            </a:xfrm>
          </p:grpSpPr>
          <p:pic>
            <p:nvPicPr>
              <p:cNvPr id="302" name="Рисунок 301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7348" y="1165856"/>
                <a:ext cx="318739" cy="318739"/>
              </a:xfrm>
              <a:prstGeom prst="rect">
                <a:avLst/>
              </a:prstGeom>
            </p:spPr>
          </p:pic>
          <p:sp>
            <p:nvSpPr>
              <p:cNvPr id="303" name="Овал 302"/>
              <p:cNvSpPr/>
              <p:nvPr/>
            </p:nvSpPr>
            <p:spPr>
              <a:xfrm>
                <a:off x="9023002" y="1101022"/>
                <a:ext cx="481758" cy="469456"/>
              </a:xfrm>
              <a:prstGeom prst="ellipse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04" name="Рисунок 30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0899" y="3073952"/>
              <a:ext cx="234285" cy="300522"/>
            </a:xfrm>
            <a:prstGeom prst="rect">
              <a:avLst/>
            </a:prstGeom>
          </p:spPr>
        </p:pic>
        <p:pic>
          <p:nvPicPr>
            <p:cNvPr id="305" name="Рисунок 30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8782" y="2872633"/>
              <a:ext cx="389457" cy="499564"/>
            </a:xfrm>
            <a:prstGeom prst="rect">
              <a:avLst/>
            </a:prstGeom>
          </p:spPr>
        </p:pic>
        <p:pic>
          <p:nvPicPr>
            <p:cNvPr id="307" name="Рисунок 306"/>
            <p:cNvPicPr>
              <a:picLocks noChangeAspect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30" r="7657" b="33079"/>
            <a:stretch/>
          </p:blipFill>
          <p:spPr>
            <a:xfrm>
              <a:off x="6224663" y="3068040"/>
              <a:ext cx="1133804" cy="178005"/>
            </a:xfrm>
            <a:prstGeom prst="rect">
              <a:avLst/>
            </a:prstGeom>
          </p:spPr>
        </p:pic>
        <p:cxnSp>
          <p:nvCxnSpPr>
            <p:cNvPr id="309" name="Прямая соединительная линия 308"/>
            <p:cNvCxnSpPr/>
            <p:nvPr/>
          </p:nvCxnSpPr>
          <p:spPr>
            <a:xfrm>
              <a:off x="5400334" y="1215471"/>
              <a:ext cx="0" cy="341055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Овал 309"/>
            <p:cNvSpPr/>
            <p:nvPr/>
          </p:nvSpPr>
          <p:spPr>
            <a:xfrm rot="5400000">
              <a:off x="4887528" y="2343899"/>
              <a:ext cx="334198" cy="33419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11" name="Прямая соединительная линия 310"/>
            <p:cNvCxnSpPr/>
            <p:nvPr/>
          </p:nvCxnSpPr>
          <p:spPr>
            <a:xfrm flipH="1" flipV="1">
              <a:off x="2080025" y="824968"/>
              <a:ext cx="1906749" cy="1129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Прямая соединительная линия 311"/>
            <p:cNvCxnSpPr/>
            <p:nvPr/>
          </p:nvCxnSpPr>
          <p:spPr>
            <a:xfrm flipH="1">
              <a:off x="3793168" y="615068"/>
              <a:ext cx="1529" cy="2583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Прямая соединительная линия 312"/>
            <p:cNvCxnSpPr/>
            <p:nvPr/>
          </p:nvCxnSpPr>
          <p:spPr>
            <a:xfrm flipH="1">
              <a:off x="3432071" y="615068"/>
              <a:ext cx="1529" cy="2583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Прямая соединительная линия 313"/>
            <p:cNvCxnSpPr/>
            <p:nvPr/>
          </p:nvCxnSpPr>
          <p:spPr>
            <a:xfrm flipH="1">
              <a:off x="3070974" y="615068"/>
              <a:ext cx="1529" cy="2583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Прямая соединительная линия 314"/>
            <p:cNvCxnSpPr/>
            <p:nvPr/>
          </p:nvCxnSpPr>
          <p:spPr>
            <a:xfrm flipH="1">
              <a:off x="2709877" y="615068"/>
              <a:ext cx="1529" cy="2583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Прямая соединительная линия 315"/>
            <p:cNvCxnSpPr/>
            <p:nvPr/>
          </p:nvCxnSpPr>
          <p:spPr>
            <a:xfrm flipH="1">
              <a:off x="2348780" y="615068"/>
              <a:ext cx="1529" cy="2583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5" name="Рисунок 33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773" y="2574856"/>
              <a:ext cx="389457" cy="499564"/>
            </a:xfrm>
            <a:prstGeom prst="rect">
              <a:avLst/>
            </a:prstGeom>
          </p:spPr>
        </p:pic>
        <p:pic>
          <p:nvPicPr>
            <p:cNvPr id="336" name="Рисунок 335"/>
            <p:cNvPicPr>
              <a:picLocks noChangeAspect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30" r="7657" b="33079"/>
            <a:stretch/>
          </p:blipFill>
          <p:spPr>
            <a:xfrm>
              <a:off x="3533857" y="2655320"/>
              <a:ext cx="1133804" cy="178005"/>
            </a:xfrm>
            <a:prstGeom prst="rect">
              <a:avLst/>
            </a:prstGeom>
          </p:spPr>
        </p:pic>
      </p:grpSp>
      <p:cxnSp>
        <p:nvCxnSpPr>
          <p:cNvPr id="338" name="Прямая со стрелкой 337"/>
          <p:cNvCxnSpPr/>
          <p:nvPr/>
        </p:nvCxnSpPr>
        <p:spPr>
          <a:xfrm flipH="1" flipV="1">
            <a:off x="3385441" y="2960478"/>
            <a:ext cx="1648100" cy="4041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Прямая со стрелкой 339"/>
          <p:cNvCxnSpPr>
            <a:endCxn id="304" idx="1"/>
          </p:cNvCxnSpPr>
          <p:nvPr/>
        </p:nvCxnSpPr>
        <p:spPr>
          <a:xfrm flipV="1">
            <a:off x="5015948" y="3008101"/>
            <a:ext cx="2978874" cy="348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TextBox 351"/>
          <p:cNvSpPr txBox="1"/>
          <p:nvPr/>
        </p:nvSpPr>
        <p:spPr>
          <a:xfrm>
            <a:off x="68226" y="5589240"/>
            <a:ext cx="1199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Способы передачи данных выбираются, исходя из технико-экономических показателей</a:t>
            </a:r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357" name="Прямая соединительная линия 356"/>
          <p:cNvCxnSpPr/>
          <p:nvPr/>
        </p:nvCxnSpPr>
        <p:spPr>
          <a:xfrm flipH="1" flipV="1">
            <a:off x="6683261" y="1322909"/>
            <a:ext cx="2" cy="24777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Прямая соединительная линия 357"/>
          <p:cNvCxnSpPr/>
          <p:nvPr/>
        </p:nvCxnSpPr>
        <p:spPr>
          <a:xfrm flipH="1" flipV="1">
            <a:off x="6588107" y="1565993"/>
            <a:ext cx="95529" cy="13644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Прямая соединительная линия 358"/>
          <p:cNvCxnSpPr/>
          <p:nvPr/>
        </p:nvCxnSpPr>
        <p:spPr>
          <a:xfrm flipV="1">
            <a:off x="6683261" y="1696553"/>
            <a:ext cx="0" cy="28175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09842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Рисунок 4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4" t="5526" r="174" b="9306"/>
          <a:stretch/>
        </p:blipFill>
        <p:spPr>
          <a:xfrm>
            <a:off x="8537236" y="3049225"/>
            <a:ext cx="395859" cy="747232"/>
          </a:xfrm>
          <a:prstGeom prst="rect">
            <a:avLst/>
          </a:prstGeom>
        </p:spPr>
      </p:pic>
      <p:sp>
        <p:nvSpPr>
          <p:cNvPr id="452" name="Прямоугольник 451"/>
          <p:cNvSpPr/>
          <p:nvPr/>
        </p:nvSpPr>
        <p:spPr>
          <a:xfrm>
            <a:off x="2339551" y="1598774"/>
            <a:ext cx="732113" cy="822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451" name="Прямоугольник 450"/>
          <p:cNvSpPr/>
          <p:nvPr/>
        </p:nvSpPr>
        <p:spPr>
          <a:xfrm>
            <a:off x="1323111" y="1598774"/>
            <a:ext cx="903430" cy="822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ЦИФРОВАЯ ПОДСТАНЦИЯ 35-110 </a:t>
            </a:r>
            <a:r>
              <a:rPr lang="ru-RU" sz="2000" b="1" dirty="0" err="1" smtClean="0">
                <a:solidFill>
                  <a:schemeClr val="accent5"/>
                </a:solidFill>
                <a:latin typeface="Arial Narrow" panose="020B0606020202030204" pitchFamily="34" charset="0"/>
              </a:rPr>
              <a:t>кВ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9376" y="1598774"/>
            <a:ext cx="732113" cy="8221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942" y="1781596"/>
            <a:ext cx="563441" cy="530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1384" y="1883604"/>
            <a:ext cx="568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Учет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1373927" y="1781596"/>
            <a:ext cx="760462" cy="530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343472" y="1818845"/>
            <a:ext cx="85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Теле-механика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2434823" y="1781596"/>
            <a:ext cx="563441" cy="530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2434823" y="1866310"/>
            <a:ext cx="564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РЗА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142500" y="1970322"/>
            <a:ext cx="1040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Аналоговый 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сигнал</a:t>
            </a:r>
            <a:endParaRPr lang="ru-RU" sz="1200" b="1" dirty="0">
              <a:solidFill>
                <a:srgbClr val="C00000"/>
              </a:solidFill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3295276" y="2308902"/>
            <a:ext cx="0" cy="41110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1125676" y="3084867"/>
            <a:ext cx="2343583" cy="2232639"/>
            <a:chOff x="1278041" y="910996"/>
            <a:chExt cx="2729727" cy="2762315"/>
          </a:xfrm>
        </p:grpSpPr>
        <p:sp>
          <p:nvSpPr>
            <p:cNvPr id="136" name="Овал 135"/>
            <p:cNvSpPr/>
            <p:nvPr/>
          </p:nvSpPr>
          <p:spPr>
            <a:xfrm rot="5400000">
              <a:off x="2047478" y="2054406"/>
              <a:ext cx="532079" cy="558794"/>
            </a:xfrm>
            <a:prstGeom prst="ellips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 rot="5400000">
              <a:off x="2317848" y="1915038"/>
              <a:ext cx="532079" cy="558794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 rot="5400000">
              <a:off x="2047478" y="1764464"/>
              <a:ext cx="532079" cy="558794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cxnSp>
          <p:nvCxnSpPr>
            <p:cNvPr id="6" name="Прямая соединительная линия 5"/>
            <p:cNvCxnSpPr>
              <a:stCxn id="135" idx="2"/>
            </p:cNvCxnSpPr>
            <p:nvPr/>
          </p:nvCxnSpPr>
          <p:spPr>
            <a:xfrm flipH="1" flipV="1">
              <a:off x="2313517" y="1340768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1854105" y="1340768"/>
              <a:ext cx="100918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 flipH="1" flipV="1">
              <a:off x="2592915" y="910996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2583887" y="910996"/>
              <a:ext cx="76829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 flipH="1" flipV="1">
              <a:off x="2043148" y="910996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6" name="Прямая соединительная линия 145"/>
            <p:cNvCxnSpPr/>
            <p:nvPr/>
          </p:nvCxnSpPr>
          <p:spPr>
            <a:xfrm>
              <a:off x="1278041" y="910996"/>
              <a:ext cx="76829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7" name="Прямая соединительная линия 146"/>
            <p:cNvCxnSpPr/>
            <p:nvPr/>
          </p:nvCxnSpPr>
          <p:spPr>
            <a:xfrm rot="5400000" flipH="1" flipV="1">
              <a:off x="3081812" y="1987769"/>
              <a:ext cx="1" cy="437054"/>
            </a:xfrm>
            <a:prstGeom prst="lin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 flipV="1">
              <a:off x="3300340" y="1772817"/>
              <a:ext cx="0" cy="1056758"/>
            </a:xfrm>
            <a:prstGeom prst="lin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3" name="Прямая соединительная линия 152"/>
            <p:cNvCxnSpPr/>
            <p:nvPr/>
          </p:nvCxnSpPr>
          <p:spPr>
            <a:xfrm>
              <a:off x="3300343" y="1930052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>
              <a:off x="3300343" y="2327483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6" name="Прямая соединительная линия 155"/>
            <p:cNvCxnSpPr/>
            <p:nvPr/>
          </p:nvCxnSpPr>
          <p:spPr>
            <a:xfrm>
              <a:off x="3300343" y="2687523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 flipH="1" flipV="1">
              <a:off x="2303650" y="2611048"/>
              <a:ext cx="1" cy="437054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>
              <a:off x="1799060" y="3055370"/>
              <a:ext cx="1009180" cy="0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 flipV="1">
              <a:off x="1955973" y="3039522"/>
              <a:ext cx="1" cy="633789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 flipV="1">
              <a:off x="2592915" y="3031028"/>
              <a:ext cx="1" cy="633789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74" name="TextBox 173"/>
          <p:cNvSpPr txBox="1"/>
          <p:nvPr/>
        </p:nvSpPr>
        <p:spPr>
          <a:xfrm>
            <a:off x="3361767" y="3899338"/>
            <a:ext cx="8098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2230146" y="2780928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2353801" y="5090313"/>
            <a:ext cx="8098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ВЛ-35кВ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1" t="-1651" r="29813"/>
          <a:stretch/>
        </p:blipFill>
        <p:spPr>
          <a:xfrm>
            <a:off x="393752" y="4229742"/>
            <a:ext cx="353022" cy="562432"/>
          </a:xfrm>
          <a:prstGeom prst="rect">
            <a:avLst/>
          </a:prstGeom>
        </p:spPr>
      </p:pic>
      <p:pic>
        <p:nvPicPr>
          <p:cNvPr id="190" name="Рисунок 18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1" t="-1651" r="29813"/>
          <a:stretch/>
        </p:blipFill>
        <p:spPr>
          <a:xfrm>
            <a:off x="878389" y="3139725"/>
            <a:ext cx="353022" cy="562432"/>
          </a:xfrm>
          <a:prstGeom prst="rect">
            <a:avLst/>
          </a:prstGeom>
        </p:spPr>
      </p:pic>
      <p:sp>
        <p:nvSpPr>
          <p:cNvPr id="197" name="TextBox 196"/>
          <p:cNvSpPr txBox="1"/>
          <p:nvPr/>
        </p:nvSpPr>
        <p:spPr>
          <a:xfrm>
            <a:off x="835109" y="3695714"/>
            <a:ext cx="818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Датчики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164502" y="4827232"/>
            <a:ext cx="1290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Измерительный трансформатор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206" name="Рисунок 20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93" y="2873257"/>
            <a:ext cx="344212" cy="246025"/>
          </a:xfrm>
          <a:prstGeom prst="rect">
            <a:avLst/>
          </a:prstGeom>
        </p:spPr>
      </p:pic>
      <p:pic>
        <p:nvPicPr>
          <p:cNvPr id="268" name="Рисунок 26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98" y="4300761"/>
            <a:ext cx="344212" cy="246025"/>
          </a:xfrm>
          <a:prstGeom prst="rect">
            <a:avLst/>
          </a:prstGeom>
        </p:spPr>
      </p:pic>
      <p:cxnSp>
        <p:nvCxnSpPr>
          <p:cNvPr id="37" name="Прямая соединительная линия 36"/>
          <p:cNvCxnSpPr>
            <a:endCxn id="190" idx="3"/>
          </p:cNvCxnSpPr>
          <p:nvPr/>
        </p:nvCxnSpPr>
        <p:spPr>
          <a:xfrm flipV="1">
            <a:off x="1231411" y="3420941"/>
            <a:ext cx="0" cy="3405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468" idx="1"/>
          </p:cNvCxnSpPr>
          <p:nvPr/>
        </p:nvCxnSpPr>
        <p:spPr>
          <a:xfrm flipV="1">
            <a:off x="1241337" y="3586746"/>
            <a:ext cx="499644" cy="1812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1681262" y="2726156"/>
            <a:ext cx="1620105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1" name="Рисунок 4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068" b="28286"/>
          <a:stretch/>
        </p:blipFill>
        <p:spPr>
          <a:xfrm>
            <a:off x="1067643" y="2502438"/>
            <a:ext cx="917943" cy="429002"/>
          </a:xfrm>
          <a:prstGeom prst="rect">
            <a:avLst/>
          </a:prstGeom>
        </p:spPr>
      </p:pic>
      <p:grpSp>
        <p:nvGrpSpPr>
          <p:cNvPr id="384" name="Группа 383"/>
          <p:cNvGrpSpPr/>
          <p:nvPr/>
        </p:nvGrpSpPr>
        <p:grpSpPr>
          <a:xfrm>
            <a:off x="8256240" y="1385986"/>
            <a:ext cx="2534023" cy="1157421"/>
            <a:chOff x="5819074" y="1874538"/>
            <a:chExt cx="2736304" cy="1338438"/>
          </a:xfrm>
        </p:grpSpPr>
        <p:sp>
          <p:nvSpPr>
            <p:cNvPr id="385" name="Прямоугольник 384"/>
            <p:cNvSpPr/>
            <p:nvPr/>
          </p:nvSpPr>
          <p:spPr>
            <a:xfrm>
              <a:off x="5942285" y="1874538"/>
              <a:ext cx="2457971" cy="1338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386" name="Прямоугольник 385"/>
            <p:cNvSpPr/>
            <p:nvPr/>
          </p:nvSpPr>
          <p:spPr>
            <a:xfrm>
              <a:off x="6036754" y="2460476"/>
              <a:ext cx="2256497" cy="60022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387" name="TextBox 386"/>
            <p:cNvSpPr txBox="1"/>
            <p:nvPr/>
          </p:nvSpPr>
          <p:spPr>
            <a:xfrm>
              <a:off x="6143758" y="2508155"/>
              <a:ext cx="2149493" cy="60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Учет/Телемеханика/</a:t>
              </a:r>
            </a:p>
            <a:p>
              <a:pPr algn="ctr"/>
              <a:r>
                <a:rPr lang="ru-RU" sz="1400" dirty="0" smtClean="0">
                  <a:solidFill>
                    <a:prstClr val="black"/>
                  </a:solidFill>
                </a:rPr>
                <a:t>Защита и автоматика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392" name="TextBox 391"/>
            <p:cNvSpPr txBox="1"/>
            <p:nvPr/>
          </p:nvSpPr>
          <p:spPr>
            <a:xfrm>
              <a:off x="5819074" y="2042785"/>
              <a:ext cx="2736304" cy="355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prstClr val="white"/>
                  </a:solidFill>
                </a:rPr>
                <a:t>АСУ ТП подстанции</a:t>
              </a:r>
              <a:endParaRPr lang="ru-RU" sz="14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393" name="TextBox 392"/>
          <p:cNvSpPr txBox="1"/>
          <p:nvPr/>
        </p:nvSpPr>
        <p:spPr>
          <a:xfrm>
            <a:off x="10772836" y="2141366"/>
            <a:ext cx="1443844" cy="276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Цифровой сигнал</a:t>
            </a:r>
            <a:endParaRPr lang="ru-RU" sz="1200" b="1" dirty="0">
              <a:solidFill>
                <a:srgbClr val="C00000"/>
              </a:solidFill>
            </a:endParaRPr>
          </a:p>
        </p:txBody>
      </p:sp>
      <p:cxnSp>
        <p:nvCxnSpPr>
          <p:cNvPr id="394" name="Прямая соединительная линия 393"/>
          <p:cNvCxnSpPr/>
          <p:nvPr/>
        </p:nvCxnSpPr>
        <p:spPr>
          <a:xfrm flipH="1" flipV="1">
            <a:off x="8934518" y="2566626"/>
            <a:ext cx="10733" cy="655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Прямая соединительная линия 394"/>
          <p:cNvCxnSpPr/>
          <p:nvPr/>
        </p:nvCxnSpPr>
        <p:spPr>
          <a:xfrm flipV="1">
            <a:off x="8424005" y="2763908"/>
            <a:ext cx="4439" cy="1745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Прямая соединительная линия 395"/>
          <p:cNvCxnSpPr/>
          <p:nvPr/>
        </p:nvCxnSpPr>
        <p:spPr>
          <a:xfrm>
            <a:off x="11155783" y="2408741"/>
            <a:ext cx="0" cy="4023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8" name="Группа 397"/>
          <p:cNvGrpSpPr/>
          <p:nvPr/>
        </p:nvGrpSpPr>
        <p:grpSpPr>
          <a:xfrm>
            <a:off x="9015085" y="3168159"/>
            <a:ext cx="2312364" cy="2185029"/>
            <a:chOff x="1278041" y="910996"/>
            <a:chExt cx="2729727" cy="2762315"/>
          </a:xfrm>
        </p:grpSpPr>
        <p:sp>
          <p:nvSpPr>
            <p:cNvPr id="423" name="Овал 422"/>
            <p:cNvSpPr/>
            <p:nvPr/>
          </p:nvSpPr>
          <p:spPr>
            <a:xfrm rot="5400000">
              <a:off x="2047478" y="2054406"/>
              <a:ext cx="532079" cy="558794"/>
            </a:xfrm>
            <a:prstGeom prst="ellips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424" name="Овал 423"/>
            <p:cNvSpPr/>
            <p:nvPr/>
          </p:nvSpPr>
          <p:spPr>
            <a:xfrm rot="5400000">
              <a:off x="2317848" y="1915038"/>
              <a:ext cx="532079" cy="558794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425" name="Овал 424"/>
            <p:cNvSpPr/>
            <p:nvPr/>
          </p:nvSpPr>
          <p:spPr>
            <a:xfrm rot="5400000">
              <a:off x="2047478" y="1764464"/>
              <a:ext cx="532079" cy="558794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solidFill>
                  <a:prstClr val="white"/>
                </a:solidFill>
              </a:endParaRPr>
            </a:p>
          </p:txBody>
        </p:sp>
        <p:cxnSp>
          <p:nvCxnSpPr>
            <p:cNvPr id="426" name="Прямая соединительная линия 425"/>
            <p:cNvCxnSpPr>
              <a:stCxn id="425" idx="2"/>
            </p:cNvCxnSpPr>
            <p:nvPr/>
          </p:nvCxnSpPr>
          <p:spPr>
            <a:xfrm flipH="1" flipV="1">
              <a:off x="2313517" y="1340768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7" name="Прямая соединительная линия 426"/>
            <p:cNvCxnSpPr/>
            <p:nvPr/>
          </p:nvCxnSpPr>
          <p:spPr>
            <a:xfrm>
              <a:off x="1854105" y="1340768"/>
              <a:ext cx="100918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8" name="Прямая соединительная линия 427"/>
            <p:cNvCxnSpPr/>
            <p:nvPr/>
          </p:nvCxnSpPr>
          <p:spPr>
            <a:xfrm flipH="1" flipV="1">
              <a:off x="2592915" y="910996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9" name="Прямая соединительная линия 428"/>
            <p:cNvCxnSpPr/>
            <p:nvPr/>
          </p:nvCxnSpPr>
          <p:spPr>
            <a:xfrm>
              <a:off x="2583887" y="910996"/>
              <a:ext cx="76829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0" name="Прямая соединительная линия 429"/>
            <p:cNvCxnSpPr/>
            <p:nvPr/>
          </p:nvCxnSpPr>
          <p:spPr>
            <a:xfrm flipH="1" flipV="1">
              <a:off x="2043148" y="910996"/>
              <a:ext cx="1" cy="437054"/>
            </a:xfrm>
            <a:prstGeom prst="lin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1" name="Прямая соединительная линия 430"/>
            <p:cNvCxnSpPr/>
            <p:nvPr/>
          </p:nvCxnSpPr>
          <p:spPr>
            <a:xfrm>
              <a:off x="1278041" y="910996"/>
              <a:ext cx="76829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2" name="Прямая соединительная линия 431"/>
            <p:cNvCxnSpPr/>
            <p:nvPr/>
          </p:nvCxnSpPr>
          <p:spPr>
            <a:xfrm rot="5400000" flipH="1" flipV="1">
              <a:off x="3081812" y="1987769"/>
              <a:ext cx="1" cy="437054"/>
            </a:xfrm>
            <a:prstGeom prst="lin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3" name="Прямая соединительная линия 432"/>
            <p:cNvCxnSpPr/>
            <p:nvPr/>
          </p:nvCxnSpPr>
          <p:spPr>
            <a:xfrm flipV="1">
              <a:off x="3300340" y="1772817"/>
              <a:ext cx="0" cy="1056758"/>
            </a:xfrm>
            <a:prstGeom prst="lin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4" name="Прямая соединительная линия 433"/>
            <p:cNvCxnSpPr/>
            <p:nvPr/>
          </p:nvCxnSpPr>
          <p:spPr>
            <a:xfrm>
              <a:off x="3300343" y="1930052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5" name="Прямая соединительная линия 434"/>
            <p:cNvCxnSpPr/>
            <p:nvPr/>
          </p:nvCxnSpPr>
          <p:spPr>
            <a:xfrm>
              <a:off x="3300343" y="2327483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6" name="Прямая соединительная линия 435"/>
            <p:cNvCxnSpPr/>
            <p:nvPr/>
          </p:nvCxnSpPr>
          <p:spPr>
            <a:xfrm>
              <a:off x="3300343" y="2687523"/>
              <a:ext cx="707425" cy="0"/>
            </a:xfrm>
            <a:prstGeom prst="line">
              <a:avLst/>
            </a:prstGeom>
            <a:noFill/>
            <a:ln w="57150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7" name="Прямая соединительная линия 436"/>
            <p:cNvCxnSpPr/>
            <p:nvPr/>
          </p:nvCxnSpPr>
          <p:spPr>
            <a:xfrm flipH="1" flipV="1">
              <a:off x="2303650" y="2611048"/>
              <a:ext cx="1" cy="437054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8" name="Прямая соединительная линия 437"/>
            <p:cNvCxnSpPr/>
            <p:nvPr/>
          </p:nvCxnSpPr>
          <p:spPr>
            <a:xfrm>
              <a:off x="1799060" y="3055370"/>
              <a:ext cx="1009180" cy="0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9" name="Прямая соединительная линия 438"/>
            <p:cNvCxnSpPr/>
            <p:nvPr/>
          </p:nvCxnSpPr>
          <p:spPr>
            <a:xfrm flipV="1">
              <a:off x="1955973" y="3039522"/>
              <a:ext cx="1" cy="633789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0" name="Прямая соединительная линия 439"/>
            <p:cNvCxnSpPr/>
            <p:nvPr/>
          </p:nvCxnSpPr>
          <p:spPr>
            <a:xfrm flipV="1">
              <a:off x="2592915" y="3031028"/>
              <a:ext cx="1" cy="633789"/>
            </a:xfrm>
            <a:prstGeom prst="lin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99" name="TextBox 398"/>
          <p:cNvSpPr txBox="1"/>
          <p:nvPr/>
        </p:nvSpPr>
        <p:spPr>
          <a:xfrm>
            <a:off x="11215995" y="3965261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10098839" y="2852936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01" name="TextBox 400"/>
          <p:cNvSpPr txBox="1"/>
          <p:nvPr/>
        </p:nvSpPr>
        <p:spPr>
          <a:xfrm>
            <a:off x="10221457" y="5130838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ВЛ-35кВ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13" name="TextBox 412"/>
          <p:cNvSpPr txBox="1"/>
          <p:nvPr/>
        </p:nvSpPr>
        <p:spPr>
          <a:xfrm>
            <a:off x="8702304" y="3678339"/>
            <a:ext cx="818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Датчики</a:t>
            </a:r>
            <a:endParaRPr lang="ru-RU" sz="1400" dirty="0">
              <a:solidFill>
                <a:prstClr val="black"/>
              </a:solidFill>
            </a:endParaRPr>
          </a:p>
        </p:txBody>
      </p:sp>
      <p:cxnSp>
        <p:nvCxnSpPr>
          <p:cNvPr id="416" name="Прямая соединительная линия 415"/>
          <p:cNvCxnSpPr/>
          <p:nvPr/>
        </p:nvCxnSpPr>
        <p:spPr>
          <a:xfrm flipH="1" flipV="1">
            <a:off x="9083027" y="3341016"/>
            <a:ext cx="304861" cy="21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Прямая соединительная линия 417"/>
          <p:cNvCxnSpPr/>
          <p:nvPr/>
        </p:nvCxnSpPr>
        <p:spPr>
          <a:xfrm flipV="1">
            <a:off x="8616280" y="4625098"/>
            <a:ext cx="983167" cy="5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Прямая соединительная линия 419"/>
          <p:cNvCxnSpPr>
            <a:endCxn id="457" idx="2"/>
          </p:cNvCxnSpPr>
          <p:nvPr/>
        </p:nvCxnSpPr>
        <p:spPr>
          <a:xfrm flipV="1">
            <a:off x="9011861" y="3402173"/>
            <a:ext cx="505730" cy="293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Прямая соединительная линия 420"/>
          <p:cNvCxnSpPr>
            <a:endCxn id="458" idx="1"/>
          </p:cNvCxnSpPr>
          <p:nvPr/>
        </p:nvCxnSpPr>
        <p:spPr>
          <a:xfrm flipV="1">
            <a:off x="9193994" y="3674472"/>
            <a:ext cx="430403" cy="67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Прямая соединительная линия 421"/>
          <p:cNvCxnSpPr/>
          <p:nvPr/>
        </p:nvCxnSpPr>
        <p:spPr>
          <a:xfrm flipH="1">
            <a:off x="9563269" y="2817096"/>
            <a:ext cx="159852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Рисунок 6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8" r="2131" b="28286"/>
          <a:stretch/>
        </p:blipFill>
        <p:spPr>
          <a:xfrm>
            <a:off x="8998316" y="2616927"/>
            <a:ext cx="866902" cy="472554"/>
          </a:xfrm>
          <a:prstGeom prst="rect">
            <a:avLst/>
          </a:prstGeom>
        </p:spPr>
      </p:pic>
      <p:pic>
        <p:nvPicPr>
          <p:cNvPr id="442" name="Рисунок 44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8" r="2131" b="28286"/>
          <a:stretch/>
        </p:blipFill>
        <p:spPr>
          <a:xfrm>
            <a:off x="8865637" y="4158206"/>
            <a:ext cx="718847" cy="391848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4" t="5526" r="174" b="9306"/>
          <a:stretch/>
        </p:blipFill>
        <p:spPr>
          <a:xfrm>
            <a:off x="8188661" y="4158206"/>
            <a:ext cx="395859" cy="747232"/>
          </a:xfrm>
          <a:prstGeom prst="rect">
            <a:avLst/>
          </a:prstGeom>
        </p:spPr>
      </p:pic>
      <p:sp>
        <p:nvSpPr>
          <p:cNvPr id="415" name="TextBox 414"/>
          <p:cNvSpPr txBox="1"/>
          <p:nvPr/>
        </p:nvSpPr>
        <p:spPr>
          <a:xfrm>
            <a:off x="7752899" y="4821920"/>
            <a:ext cx="1379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Оптический измерительный трансформатор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98" name="Стрелка вниз 97"/>
          <p:cNvSpPr/>
          <p:nvPr/>
        </p:nvSpPr>
        <p:spPr>
          <a:xfrm flipV="1">
            <a:off x="726681" y="870209"/>
            <a:ext cx="196998" cy="7651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7" name="Стрелка вниз 446"/>
          <p:cNvSpPr/>
          <p:nvPr/>
        </p:nvSpPr>
        <p:spPr>
          <a:xfrm flipV="1">
            <a:off x="9416617" y="840072"/>
            <a:ext cx="201752" cy="579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74762" y="494416"/>
            <a:ext cx="11443126" cy="33601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Оперативно-измерительный комплекс (ОИК) диспетчера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453" name="Стрелка вниз 452"/>
          <p:cNvSpPr/>
          <p:nvPr/>
        </p:nvSpPr>
        <p:spPr>
          <a:xfrm flipV="1">
            <a:off x="1640933" y="870209"/>
            <a:ext cx="196998" cy="7651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4" name="Стрелка вниз 453"/>
          <p:cNvSpPr/>
          <p:nvPr/>
        </p:nvSpPr>
        <p:spPr>
          <a:xfrm flipV="1">
            <a:off x="2597142" y="864250"/>
            <a:ext cx="196998" cy="7710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9" name="TextBox 448"/>
          <p:cNvSpPr txBox="1"/>
          <p:nvPr/>
        </p:nvSpPr>
        <p:spPr>
          <a:xfrm>
            <a:off x="479376" y="1196752"/>
            <a:ext cx="2592288" cy="293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>
                <a:solidFill>
                  <a:prstClr val="white"/>
                </a:solidFill>
              </a:rPr>
              <a:t>АСУ ТП подстанции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10815772" y="3725388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5" name="Прямоугольник 454"/>
          <p:cNvSpPr/>
          <p:nvPr/>
        </p:nvSpPr>
        <p:spPr>
          <a:xfrm>
            <a:off x="10464864" y="3933056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7" name="Прямоугольник 456"/>
          <p:cNvSpPr/>
          <p:nvPr/>
        </p:nvSpPr>
        <p:spPr>
          <a:xfrm>
            <a:off x="9433771" y="3234533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8" name="Прямоугольник 457"/>
          <p:cNvSpPr/>
          <p:nvPr/>
        </p:nvSpPr>
        <p:spPr>
          <a:xfrm>
            <a:off x="9624397" y="3590652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9" name="Прямоугольник 458"/>
          <p:cNvSpPr/>
          <p:nvPr/>
        </p:nvSpPr>
        <p:spPr>
          <a:xfrm>
            <a:off x="10272464" y="3234533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8626918" y="4341480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1" name="Прямоугольник 460"/>
          <p:cNvSpPr/>
          <p:nvPr/>
        </p:nvSpPr>
        <p:spPr>
          <a:xfrm>
            <a:off x="9292541" y="4937855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62" name="Прямая соединительная линия 461"/>
          <p:cNvCxnSpPr/>
          <p:nvPr/>
        </p:nvCxnSpPr>
        <p:spPr>
          <a:xfrm flipH="1" flipV="1">
            <a:off x="1051102" y="2478900"/>
            <a:ext cx="10733" cy="655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Прямая соединительная линия 462"/>
          <p:cNvCxnSpPr/>
          <p:nvPr/>
        </p:nvCxnSpPr>
        <p:spPr>
          <a:xfrm flipV="1">
            <a:off x="583654" y="2455681"/>
            <a:ext cx="4439" cy="1745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Прямая соединительная линия 464"/>
          <p:cNvCxnSpPr/>
          <p:nvPr/>
        </p:nvCxnSpPr>
        <p:spPr>
          <a:xfrm flipV="1">
            <a:off x="732864" y="4537372"/>
            <a:ext cx="983167" cy="5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Прямоугольник 465"/>
          <p:cNvSpPr/>
          <p:nvPr/>
        </p:nvSpPr>
        <p:spPr>
          <a:xfrm>
            <a:off x="2581448" y="3845330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7" name="Прямоугольник 466"/>
          <p:cNvSpPr/>
          <p:nvPr/>
        </p:nvSpPr>
        <p:spPr>
          <a:xfrm>
            <a:off x="1231411" y="3248912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8" name="Прямоугольник 467"/>
          <p:cNvSpPr/>
          <p:nvPr/>
        </p:nvSpPr>
        <p:spPr>
          <a:xfrm>
            <a:off x="1740981" y="3502926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9" name="Прямоугольник 468"/>
          <p:cNvSpPr/>
          <p:nvPr/>
        </p:nvSpPr>
        <p:spPr>
          <a:xfrm>
            <a:off x="2389048" y="3146807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762431" y="4161349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1463864" y="4917544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07" name="Группа 106"/>
          <p:cNvGrpSpPr/>
          <p:nvPr/>
        </p:nvGrpSpPr>
        <p:grpSpPr>
          <a:xfrm>
            <a:off x="4163629" y="853378"/>
            <a:ext cx="1557986" cy="3281939"/>
            <a:chOff x="4120558" y="1491280"/>
            <a:chExt cx="1557986" cy="3281939"/>
          </a:xfrm>
        </p:grpSpPr>
        <p:pic>
          <p:nvPicPr>
            <p:cNvPr id="102" name="Рисунок 101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17"/>
            <a:stretch/>
          </p:blipFill>
          <p:spPr>
            <a:xfrm flipV="1">
              <a:off x="4120558" y="2737151"/>
              <a:ext cx="1557986" cy="2036068"/>
            </a:xfrm>
            <a:prstGeom prst="rect">
              <a:avLst/>
            </a:prstGeom>
          </p:spPr>
        </p:pic>
        <p:pic>
          <p:nvPicPr>
            <p:cNvPr id="104" name="Рисунок 103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92" t="14442" r="56048" b="62368"/>
            <a:stretch/>
          </p:blipFill>
          <p:spPr>
            <a:xfrm rot="16200000">
              <a:off x="4265210" y="1671300"/>
              <a:ext cx="1440160" cy="1080120"/>
            </a:xfrm>
            <a:prstGeom prst="rect">
              <a:avLst/>
            </a:prstGeom>
          </p:spPr>
        </p:pic>
      </p:grpSp>
      <p:grpSp>
        <p:nvGrpSpPr>
          <p:cNvPr id="106" name="Группа 105"/>
          <p:cNvGrpSpPr/>
          <p:nvPr/>
        </p:nvGrpSpPr>
        <p:grpSpPr>
          <a:xfrm>
            <a:off x="6599080" y="848668"/>
            <a:ext cx="1584176" cy="3156396"/>
            <a:chOff x="6526357" y="1618650"/>
            <a:chExt cx="1584176" cy="3156396"/>
          </a:xfrm>
        </p:grpSpPr>
        <p:pic>
          <p:nvPicPr>
            <p:cNvPr id="101" name="Рисунок 100"/>
            <p:cNvPicPr>
              <a:picLocks noChangeAspect="1"/>
            </p:cNvPicPr>
            <p:nvPr/>
          </p:nvPicPr>
          <p:blipFill rotWithShape="1">
            <a:blip r:embed="rId15"/>
            <a:srcRect l="1" t="5166" r="55957" b="60822"/>
            <a:stretch/>
          </p:blipFill>
          <p:spPr>
            <a:xfrm rot="16200000" flipV="1">
              <a:off x="5745321" y="2409835"/>
              <a:ext cx="3146247" cy="1584176"/>
            </a:xfrm>
            <a:prstGeom prst="rect">
              <a:avLst/>
            </a:prstGeom>
          </p:spPr>
        </p:pic>
        <p:sp>
          <p:nvSpPr>
            <p:cNvPr id="105" name="Прямоугольник 104"/>
            <p:cNvSpPr/>
            <p:nvPr/>
          </p:nvSpPr>
          <p:spPr>
            <a:xfrm>
              <a:off x="7680176" y="1618650"/>
              <a:ext cx="430357" cy="690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74" name="TextBox 473"/>
          <p:cNvSpPr txBox="1"/>
          <p:nvPr/>
        </p:nvSpPr>
        <p:spPr>
          <a:xfrm>
            <a:off x="68226" y="5517232"/>
            <a:ext cx="11994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Технологии цифровой подстанции позволяют передавать максимально достоверные цифровые сигналы непосредственно с первичных измерителей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007768" y="4134269"/>
            <a:ext cx="19495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Нецифровая ПС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475" name="TextBox 474"/>
          <p:cNvSpPr txBox="1"/>
          <p:nvPr/>
        </p:nvSpPr>
        <p:spPr>
          <a:xfrm>
            <a:off x="6528048" y="4126167"/>
            <a:ext cx="168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Цифровая ПС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476" name="Прямоугольник 475"/>
          <p:cNvSpPr/>
          <p:nvPr/>
        </p:nvSpPr>
        <p:spPr>
          <a:xfrm>
            <a:off x="2951985" y="3602611"/>
            <a:ext cx="167640" cy="1676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77" name="Прямая соединительная линия 476"/>
          <p:cNvCxnSpPr>
            <a:endCxn id="197" idx="2"/>
          </p:cNvCxnSpPr>
          <p:nvPr/>
        </p:nvCxnSpPr>
        <p:spPr>
          <a:xfrm flipV="1">
            <a:off x="935116" y="4003491"/>
            <a:ext cx="309464" cy="2213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Прямая соединительная линия 477"/>
          <p:cNvCxnSpPr>
            <a:stCxn id="460" idx="0"/>
            <a:endCxn id="413" idx="2"/>
          </p:cNvCxnSpPr>
          <p:nvPr/>
        </p:nvCxnSpPr>
        <p:spPr>
          <a:xfrm flipV="1">
            <a:off x="8710738" y="3986116"/>
            <a:ext cx="401038" cy="355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7066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2.3. Цифровые технологии в эксплуатации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479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ЦИФРОВОЙ ЭЛЕКТРОМОНТЕР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89296" y="1556792"/>
            <a:ext cx="5328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Информация об объекте.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Требования к охране труда.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Логистика.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Технологические карты.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Техническое состояние объекта.</a:t>
            </a:r>
            <a:endParaRPr lang="ru-RU" dirty="0">
              <a:solidFill>
                <a:prstClr val="black"/>
              </a:solidFill>
            </a:endParaRPr>
          </a:p>
          <a:p>
            <a:pPr algn="just"/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1" t="8001" r="52166" b="19550"/>
          <a:stretch/>
        </p:blipFill>
        <p:spPr>
          <a:xfrm>
            <a:off x="623392" y="836712"/>
            <a:ext cx="2795789" cy="3384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t="14300" r="650" b="14300"/>
          <a:stretch/>
        </p:blipFill>
        <p:spPr>
          <a:xfrm>
            <a:off x="3647728" y="1651824"/>
            <a:ext cx="2924944" cy="210205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4079775" y="1916832"/>
            <a:ext cx="2088233" cy="1333461"/>
            <a:chOff x="9120336" y="4005064"/>
            <a:chExt cx="2304256" cy="1659721"/>
          </a:xfrm>
          <a:scene3d>
            <a:camera prst="orthographicFront">
              <a:rot lat="1320000" lon="1500000" rev="1320000"/>
            </a:camera>
            <a:lightRig rig="threePt" dir="t"/>
          </a:scene3d>
        </p:grpSpPr>
        <p:sp>
          <p:nvSpPr>
            <p:cNvPr id="11" name="Прямоугольник 10"/>
            <p:cNvSpPr/>
            <p:nvPr/>
          </p:nvSpPr>
          <p:spPr>
            <a:xfrm>
              <a:off x="9120336" y="4005064"/>
              <a:ext cx="2304256" cy="16561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50078" y="4077072"/>
              <a:ext cx="2244771" cy="1587713"/>
            </a:xfrm>
            <a:prstGeom prst="rect">
              <a:avLst/>
            </a:prstGeom>
          </p:spPr>
        </p:pic>
      </p:grpSp>
      <p:sp>
        <p:nvSpPr>
          <p:cNvPr id="14" name="Прямоугольник 13"/>
          <p:cNvSpPr/>
          <p:nvPr/>
        </p:nvSpPr>
        <p:spPr>
          <a:xfrm>
            <a:off x="335360" y="4798893"/>
            <a:ext cx="1152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</a:rPr>
              <a:t>Выбрав объект, на котором планируются работы, электромонтер получает </a:t>
            </a:r>
            <a:r>
              <a:rPr lang="ru-RU" b="1" dirty="0" smtClean="0">
                <a:solidFill>
                  <a:srgbClr val="C00000"/>
                </a:solidFill>
              </a:rPr>
              <a:t>ВСЮ НЕОБХОДИМУЮ ИНФОРМАЦИЮ</a:t>
            </a:r>
            <a:r>
              <a:rPr lang="ru-RU" b="1" dirty="0" smtClean="0">
                <a:solidFill>
                  <a:prstClr val="black"/>
                </a:solidFill>
              </a:rPr>
              <a:t> об объекте из различных информационных систем (ОТУ, диагностика, охрана труда, технологические карты, ремонты и т.д.) </a:t>
            </a:r>
            <a:r>
              <a:rPr lang="ru-RU" b="1" dirty="0" smtClean="0">
                <a:solidFill>
                  <a:srgbClr val="C00000"/>
                </a:solidFill>
              </a:rPr>
              <a:t>В УДОБНОМ ВИДЕ</a:t>
            </a:r>
            <a:r>
              <a:rPr lang="ru-RU" b="1" dirty="0" smtClean="0">
                <a:solidFill>
                  <a:prstClr val="black"/>
                </a:solidFill>
              </a:rPr>
              <a:t>. 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4686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95516" y="-11792"/>
            <a:ext cx="12096484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СПУТНИКОВЫЙ МОНИТОРИНГ АВТОТРАНСПОРТА – СИСТЕМА ГЛОНАСС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55" name="Прямая соединительная линия 254"/>
          <p:cNvCxnSpPr/>
          <p:nvPr/>
        </p:nvCxnSpPr>
        <p:spPr>
          <a:xfrm>
            <a:off x="12192000" y="5891956"/>
            <a:ext cx="0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2347" y="483068"/>
            <a:ext cx="9604740" cy="36660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4509120"/>
            <a:ext cx="1152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prstClr val="black"/>
                </a:solidFill>
              </a:rPr>
              <a:t>Система мониторинга </a:t>
            </a:r>
            <a:r>
              <a:rPr lang="ru-RU" b="1" dirty="0" smtClean="0">
                <a:solidFill>
                  <a:prstClr val="black"/>
                </a:solidFill>
              </a:rPr>
              <a:t>автотранспорта, </a:t>
            </a:r>
            <a:r>
              <a:rPr lang="ru-RU" b="1" dirty="0">
                <a:solidFill>
                  <a:prstClr val="black"/>
                </a:solidFill>
              </a:rPr>
              <a:t>построенная на основе систем спутниковой навигации, оборудования и технологий сотовой и/или радиосвязи, вычислительной техники и цифровых карт. </a:t>
            </a:r>
          </a:p>
        </p:txBody>
      </p:sp>
    </p:spTree>
    <p:extLst>
      <p:ext uri="{BB962C8B-B14F-4D97-AF65-F5344CB8AC3E}">
        <p14:creationId xmlns:p14="http://schemas.microsoft.com/office/powerpoint/2010/main" val="13861016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48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2.4. Перспективные технологии цифровой электрической сети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410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5455883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49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171626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272469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265265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144016" y="160374"/>
            <a:ext cx="11856640" cy="388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СИСТЕМЫ НАКОПЛЕНИЯ ЭЛЕКТРОЭНЕРГИИ В ЭЛЕКТРОЭНЕРГЕТИЧЕСКИХ СИСТЕМАХ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016" y="574556"/>
            <a:ext cx="11568608" cy="152803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21288330">
            <a:off x="1917815" y="2859323"/>
            <a:ext cx="571542" cy="163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/>
          </p:nvPr>
        </p:nvGraphicFramePr>
        <p:xfrm>
          <a:off x="125071" y="1988840"/>
          <a:ext cx="12066929" cy="772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44016" y="2710965"/>
            <a:ext cx="28832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Выравнивание </a:t>
            </a:r>
            <a:r>
              <a:rPr lang="ru-RU" sz="1400" i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дневного и ночного графиков </a:t>
            </a: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нагрузки;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Вращающийся резерв генераторов;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Резервирование ВИЭ.</a:t>
            </a:r>
            <a:endParaRPr lang="ru-RU" sz="1400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73845" y="2710965"/>
            <a:ext cx="2883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Управление потоками мощности;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Регулирование напряжения.</a:t>
            </a:r>
            <a:endParaRPr lang="ru-RU" sz="1400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237101" y="2768709"/>
            <a:ext cx="28832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Сглаживание графиков нагрузок;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Управление качеством электроэнергии;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Повышение надежности.</a:t>
            </a:r>
            <a:endParaRPr lang="ru-RU" sz="1400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189429" y="2758176"/>
            <a:ext cx="2883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Резервный источник энергоснабжения.</a:t>
            </a:r>
            <a:endParaRPr lang="ru-RU" sz="1400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7" name="Схема 16"/>
          <p:cNvGraphicFramePr/>
          <p:nvPr>
            <p:extLst/>
          </p:nvPr>
        </p:nvGraphicFramePr>
        <p:xfrm>
          <a:off x="196551" y="3871401"/>
          <a:ext cx="11804105" cy="2221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Стрелка вниз 13"/>
          <p:cNvSpPr/>
          <p:nvPr/>
        </p:nvSpPr>
        <p:spPr>
          <a:xfrm flipV="1">
            <a:off x="264407" y="3917603"/>
            <a:ext cx="142961" cy="22191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 flipV="1">
            <a:off x="264407" y="4215199"/>
            <a:ext cx="142961" cy="22191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 flipV="1">
            <a:off x="3288743" y="3918209"/>
            <a:ext cx="142961" cy="22191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3288743" y="4215199"/>
            <a:ext cx="142961" cy="221913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2837504" flipV="1">
            <a:off x="6326552" y="3918209"/>
            <a:ext cx="142961" cy="221913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 flipV="1">
            <a:off x="6326552" y="4215199"/>
            <a:ext cx="142961" cy="22191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 flipV="1">
            <a:off x="9409423" y="4215199"/>
            <a:ext cx="142961" cy="22191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9409423" y="3933056"/>
            <a:ext cx="142961" cy="221913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93200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Обзор учебника для работников электросетевого комплекса</a:t>
            </a:r>
            <a:b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«Азбука цифровой трансформации: просто о сложном»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7864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50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144016" y="160374"/>
            <a:ext cx="11856640" cy="388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ЛИТИЙ-ИОННЫЕ АККУМУЛЯТОРНЫЕ БАТАРЕИ: ПРИНЦИП ДЕЙСТВИЯ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007" y="3917955"/>
            <a:ext cx="119286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 разрядке </a:t>
            </a:r>
            <a:r>
              <a:rPr lang="ru-RU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от </a:t>
            </a:r>
            <a:r>
              <a:rPr lang="ru-RU" i="1" dirty="0">
                <a:solidFill>
                  <a:prstClr val="black"/>
                </a:solidFill>
                <a:latin typeface="Arial Narrow" panose="020B0606020202030204" pitchFamily="34" charset="0"/>
              </a:rPr>
              <a:t>атомов лития отсоединяются электроны, образуются положительные </a:t>
            </a:r>
            <a:r>
              <a:rPr lang="ru-RU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ионы. Ионы </a:t>
            </a:r>
            <a:r>
              <a:rPr lang="ru-RU" i="1" dirty="0">
                <a:solidFill>
                  <a:prstClr val="black"/>
                </a:solidFill>
                <a:latin typeface="Arial Narrow" panose="020B0606020202030204" pitchFamily="34" charset="0"/>
              </a:rPr>
              <a:t>проходят через электролит и оседают на положительном электроде. Когда весь литий в виде ионов осел на катоде, аккумулятор разряжен. </a:t>
            </a:r>
            <a:endParaRPr lang="ru-RU" i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b="1" i="1" dirty="0">
                <a:solidFill>
                  <a:prstClr val="black"/>
                </a:solidFill>
                <a:latin typeface="Arial Narrow" panose="020B0606020202030204" pitchFamily="34" charset="0"/>
              </a:rPr>
              <a:t>При зарядке </a:t>
            </a:r>
            <a:r>
              <a:rPr lang="ru-RU" i="1" dirty="0">
                <a:solidFill>
                  <a:prstClr val="black"/>
                </a:solidFill>
                <a:latin typeface="Arial Narrow" panose="020B0606020202030204" pitchFamily="34" charset="0"/>
              </a:rPr>
              <a:t>процесс идет в обратном направлении — электроны двигаются от катода к аноду, ионы лития оседают на аноде, где насыщаются электронами и становятся нейтральными атомами.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Ионы помещаются между листами графита, входящих в состав анода. </a:t>
            </a:r>
            <a:endParaRPr lang="ru-RU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63952" y="1046346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Переносчиком </a:t>
            </a: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заряда в литий-ионном аккумуляторе является положительно заряженный ион лития, имеющий способность </a:t>
            </a:r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внедряться в </a:t>
            </a: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кристаллическую решетку других </a:t>
            </a:r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материалов (графит).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360" y="550897"/>
            <a:ext cx="4979437" cy="31510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7880" y="2916233"/>
            <a:ext cx="15100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Кобальтат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лития</a:t>
            </a:r>
            <a:endParaRPr lang="ru-RU" sz="16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880" y="2946430"/>
            <a:ext cx="153665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Графит</a:t>
            </a:r>
            <a:endParaRPr lang="ru-RU" sz="16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1526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51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1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016" y="541129"/>
            <a:ext cx="11873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Обеспечение с помощью СНЭ 1 и 2 категории надежности электроснабжения для потребителей 0,4 </a:t>
            </a:r>
            <a:r>
              <a:rPr lang="ru-RU" sz="2000" b="1" dirty="0" err="1" smtClean="0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, вместо сетевого строительства резервного источника питания. СНЭ применяется в месте присоединения абонента на границе балансовой принадлежности.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728386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96446" y="1686538"/>
            <a:ext cx="416140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just">
              <a:buSzPts val="1400"/>
            </a:pPr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выбора объектов: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/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Calibri" panose="020F0502020204030204" pitchFamily="34" charset="0"/>
              <a:buChar char="–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Технологическое присоединение заявителя второй категории надежности на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уровне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напряжения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СН2, НН;</a:t>
            </a:r>
          </a:p>
          <a:p>
            <a:pPr marL="342900" indent="-342900" algn="just">
              <a:buFont typeface="Calibri" panose="020F0502020204030204" pitchFamily="34" charset="0"/>
              <a:buChar char="–"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Calibri" panose="020F0502020204030204" pitchFamily="34" charset="0"/>
              <a:buChar char="–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Высокая стоимость сетевого строительства для организации второго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питания;</a:t>
            </a:r>
          </a:p>
          <a:p>
            <a:pPr marL="342900" indent="-342900" algn="just">
              <a:buFont typeface="Calibri" panose="020F0502020204030204" pitchFamily="34" charset="0"/>
              <a:buChar char="–"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Calibri" panose="020F0502020204030204" pitchFamily="34" charset="0"/>
              <a:buChar char="–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Невысокая присоединенная мощность объекта заявителя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 typeface="Calibri" panose="020F0502020204030204" pitchFamily="34" charset="0"/>
              <a:buChar char="–"/>
            </a:pP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  <a:p>
            <a:pPr marL="342900" indent="-342900" algn="just">
              <a:buFont typeface="Calibri" panose="020F0502020204030204" pitchFamily="34" charset="0"/>
              <a:buChar char="–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Ровный график нагрузки (отсутствие суточных и сезонных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пиков).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48852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52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3352" y="481925"/>
            <a:ext cx="11737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Резервирование СНЭ фидеров 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, в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т.ч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. с социально значимыми потребителями (больница, школа, котельная и др.), при потере питания со стороны 6-10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для наиболее эффективной организации аварийно-восстановительных работ. СНЭ применяется в КТП 6-10/0,4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или РУ-0,4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для временного питания присоединения 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 err="1" smtClean="0">
                <a:solidFill>
                  <a:srgbClr val="5B9BD5"/>
                </a:solidFill>
                <a:latin typeface="Arial Narrow" panose="020B0606020202030204" pitchFamily="34" charset="0"/>
              </a:rPr>
              <a:t>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016" y="2297872"/>
            <a:ext cx="6868641" cy="236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496446" y="1686538"/>
            <a:ext cx="41614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just">
              <a:buSzPts val="1400"/>
            </a:pPr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выбора объектов: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/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Необходимость повышения надежности энергоснабжения социально значимого объекта (наличие отрицательной статистики по аварийности, значительного количества жалоб на отключения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Высокая стоимость сетевого строительства для повышения надежности энергоснабжения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Невысокая присоединенная мощность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электроприемников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социально-значимых объектов.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2.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7020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53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3352" y="476672"/>
            <a:ext cx="1175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Применение СНЭ в режиме пиковых нагрузок на протяженных фидерах 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для поддержания качества электроэнергии и снижения потерь</a:t>
            </a: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533" y="2204864"/>
            <a:ext cx="7283611" cy="166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695238" y="1340768"/>
            <a:ext cx="416140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SzPts val="1400"/>
            </a:pPr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выбора объектов: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/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Наличие жалоб на качество электроэнергии в конце ВЛ-0,4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и/или данные замеров или расчетные данные о потерях напряжения в конце ВЛ-0,4кВ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Преимущественно ВЛ-0,4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большой протяженности с сечением провода, не соответствующим фактической нагрузке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Потери напряжения в часы пиковых нагрузок превышают значение, нормируемое ГОСТ 32144-2013, на трех фазах. 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Организационные мероприятия (выравнивание нагрузок фаз) выполнены.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3.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2037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54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392" y="1700808"/>
            <a:ext cx="4608512" cy="315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9322" y="521264"/>
            <a:ext cx="11898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Применение СНЭ на ПС 35-110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для покрытия пиковых нагрузок в случае отключения одного из трансформаторов  для перегружаемых подстанций в режиме n-1. Включается на шины 10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ПС 35-110 </a:t>
            </a:r>
            <a:r>
              <a:rPr lang="ru-RU" sz="2000" b="1" dirty="0" err="1" smtClean="0">
                <a:solidFill>
                  <a:srgbClr val="5B9BD5"/>
                </a:solidFill>
                <a:latin typeface="Arial Narrow" panose="020B0606020202030204" pitchFamily="34" charset="0"/>
              </a:rPr>
              <a:t>кВ.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12024" y="1876421"/>
            <a:ext cx="541589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SzPts val="1400"/>
            </a:pPr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выбора объектов: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/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Фактическая кратковременная перегрузка трансформаторов на подстанции 35-110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в режиме n-1 выше допустимой длительной перегрузки в часы максимальных нагрузок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Перспективная (заключен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договор/принята заявка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на технологическое присоединение) кратковременная перегрузка трансформаторов на подстанции 35-110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в режиме n-1 выше допустимой длительной перегрузки в часы максимальных нагрузок.</a:t>
            </a: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4.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810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55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344" y="642319"/>
            <a:ext cx="118265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Применение 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СНЭ в составе комплексных систем обеспечения электроснабжения, в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т.ч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. автономного, вместе с источниками малой генерации, на напряжении 0,4 </a:t>
            </a:r>
            <a:r>
              <a:rPr lang="ru-RU" sz="2000" b="1" dirty="0" err="1">
                <a:solidFill>
                  <a:srgbClr val="5B9BD5"/>
                </a:solidFill>
                <a:latin typeface="Arial Narrow" panose="020B0606020202030204" pitchFamily="34" charset="0"/>
              </a:rPr>
              <a:t>кВ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 для питания удаленных потребителей в случае развития «малой/распределенной» </a:t>
            </a: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генерации.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06" y="2492896"/>
            <a:ext cx="4918733" cy="261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312024" y="1876421"/>
            <a:ext cx="54158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SzPts val="1400"/>
            </a:pPr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</a:t>
            </a:r>
            <a:r>
              <a:rPr 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выбора объектов: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/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Прием на баланс бесхозяйных сетей, питающих удаленных потребителей 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малой мощности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Технологическое присоединение удаленных потребителей 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малой мощности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Необходимость реконструкции (нового строительства) электрических сетей для обеспечения надежности энергоснабжения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Высокая стоимость реконструкции (нового строительства) электрических сетей.</a:t>
            </a: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5.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86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01" y="476672"/>
            <a:ext cx="120377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Применение передвижных, предварительно заряженных СНЭ, </a:t>
            </a: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для: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временного 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резервирования электроснабжения потребителей на период ремонтно-эксплуатационных и аварийно-восстановительных работ, </a:t>
            </a:r>
            <a:endParaRPr lang="ru-RU" sz="2000" b="1" dirty="0" smtClean="0">
              <a:solidFill>
                <a:srgbClr val="5B9BD5"/>
              </a:solidFill>
              <a:latin typeface="Arial Narrow" panose="020B0606020202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обеспечения 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надежности энергоснабжения социально значимых </a:t>
            </a: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мероприятий;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5B9BD5"/>
                </a:solidFill>
                <a:latin typeface="Arial Narrow" panose="020B0606020202030204" pitchFamily="34" charset="0"/>
              </a:rPr>
              <a:t>резервирования </a:t>
            </a:r>
            <a:r>
              <a:rPr lang="ru-RU" sz="2000" b="1" dirty="0">
                <a:solidFill>
                  <a:srgbClr val="5B9BD5"/>
                </a:solidFill>
                <a:latin typeface="Arial Narrow" panose="020B0606020202030204" pitchFamily="34" charset="0"/>
              </a:rPr>
              <a:t>СОПТ на ПС 35-110 </a:t>
            </a:r>
            <a:r>
              <a:rPr lang="ru-RU" sz="2000" b="1" dirty="0" err="1" smtClean="0">
                <a:solidFill>
                  <a:srgbClr val="5B9BD5"/>
                </a:solidFill>
                <a:latin typeface="Arial Narrow" panose="020B0606020202030204" pitchFamily="34" charset="0"/>
              </a:rPr>
              <a:t>кВ.</a:t>
            </a:r>
            <a:endParaRPr lang="ru-RU" sz="2000" b="1" dirty="0">
              <a:solidFill>
                <a:srgbClr val="5B9BD5"/>
              </a:solidFill>
              <a:latin typeface="Arial Narrow" panose="020B060602020203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42" y="2095312"/>
            <a:ext cx="6856246" cy="401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24866" y="1988840"/>
            <a:ext cx="48245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Критерии выбора объектов:</a:t>
            </a:r>
          </a:p>
          <a:p>
            <a:pPr algn="ctr"/>
            <a:endParaRPr lang="ru-RU" b="1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Потребность в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РИСЭ на базе СНЭ мощностью 15 кВт и 30 кВт для обеспечения резервирования электроснабжения потребителей на период ремонтно-эксплуатационных и аварийно-восстановительных работ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Потребность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РИСЭ на базе СНЭ мощностью 3-5 кВт для обеспечения резервирования социально значимых мероприятий (избирательные участки, правительственные и региональные мероприятия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).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Потребность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РИСЭ на базе СНЭ мощностью 1 кВт для обеспечения резервирования СОПТ на ПС 35-110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</a:rPr>
              <a:t>кВ.</a:t>
            </a:r>
            <a:endParaRPr lang="ru-RU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144016" y="0"/>
            <a:ext cx="12000656" cy="639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ПРИМЕНЕНИЕ СНЭ В ЭЛЕКТРИЧЕСКИХ СЕТЯХ.</a:t>
            </a:r>
          </a:p>
          <a:p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ВАРИАНТ 6.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81504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/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/>
              <a:t>57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15" name="Название 1"/>
          <p:cNvSpPr txBox="1">
            <a:spLocks/>
          </p:cNvSpPr>
          <p:nvPr/>
        </p:nvSpPr>
        <p:spPr>
          <a:xfrm>
            <a:off x="144016" y="160374"/>
            <a:ext cx="11856640" cy="820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ЦЕЛЕСООБРАЗНОСТЬ ПРИМЕНЕНИЯ СНЭ В РАСПРЕДЕЛИТЕЛЬНЫХ ЭЛЕКТРИЧЕСКИХ СЕТЯХ.</a:t>
            </a:r>
          </a:p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ОБЩИЕ ВЫВОДЫ.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629" y="764704"/>
            <a:ext cx="117491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По результатам </a:t>
            </a:r>
            <a:r>
              <a:rPr lang="ru-RU" sz="2000" b="1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внестадийных</a:t>
            </a:r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 исследований ПАО «МРСК Центра» установлено,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TimesNewRomanPSMT"/>
                <a:cs typeface="Times New Roman" panose="02020603050405020304" pitchFamily="18" charset="0"/>
              </a:rPr>
              <a:t>что наиболее целесообразными областями применения СНЭ являются:</a:t>
            </a:r>
          </a:p>
          <a:p>
            <a:pPr algn="ctr"/>
            <a:endParaRPr lang="ru-RU" sz="1600" b="1" dirty="0" smtClean="0">
              <a:solidFill>
                <a:prstClr val="black"/>
              </a:solidFill>
              <a:latin typeface="Arial Narrow" panose="020B0606020202030204" pitchFamily="34" charset="0"/>
              <a:ea typeface="TimesNewRomanPSMT"/>
              <a:cs typeface="Times New Roman" panose="02020603050405020304" pitchFamily="18" charset="0"/>
            </a:endParaRP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Вариант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2. Резервирование СНЭ фидеров 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, в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т.ч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. с социально значимыми потребителями (больница, школа, котельная и др.), при потере питания со стороны 6-10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для наиболее эффективной организации аварийно-восстановительных работ. СНЭ применяется в КТП 6-10/0,4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или РУ-0,4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для временного питания присоединения 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кВ.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Вариант 3. Применение СНЭ в режиме пиковых нагрузок на протяженных фидерах 0,4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для поддержания качества электроэнергии и снижения потерь.</a:t>
            </a:r>
          </a:p>
          <a:p>
            <a:pPr marL="1166813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Вариант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6.3. Применение передвижных, предварительно заряженных СНЭ для и резервирования СОПТ на ПС 35-110 </a:t>
            </a:r>
            <a:r>
              <a:rPr lang="ru-RU" sz="160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</a:t>
            </a:r>
            <a:r>
              <a:rPr lang="ru-RU" sz="16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  <a:r>
              <a:rPr lang="ru-RU" sz="1600" i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endParaRPr lang="ru-RU" sz="1600" i="1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marL="881063"/>
            <a:endParaRPr lang="ru-RU" sz="1600" i="1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marL="881063" algn="ctr"/>
            <a:r>
              <a:rPr lang="ru-RU" sz="2000" b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А также </a:t>
            </a:r>
            <a:r>
              <a:rPr lang="ru-RU" sz="2000" b="1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дополнительно при </a:t>
            </a:r>
            <a:r>
              <a:rPr lang="ru-RU" sz="2000" b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условии снятия ограничений требований действующих нормативных правовых актов и нормативно-технических </a:t>
            </a:r>
            <a:r>
              <a:rPr lang="ru-RU" sz="2000" b="1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документов: </a:t>
            </a:r>
            <a:endParaRPr lang="ru-RU" sz="2000" b="1" dirty="0">
              <a:solidFill>
                <a:srgbClr val="5B9BD5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881063"/>
            <a:endParaRPr lang="ru-RU" sz="1600" i="1" dirty="0" smtClean="0">
              <a:solidFill>
                <a:srgbClr val="5B9BD5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1166813" indent="-28575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Вариант 1. Обеспечение с помощью СНЭ 1 и 2 категории надежности электроснабжения для потребителей 0,4 </a:t>
            </a:r>
            <a:r>
              <a:rPr lang="ru-RU" sz="1600" i="1" dirty="0" err="1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кВ</a:t>
            </a:r>
            <a:r>
              <a:rPr lang="ru-RU" sz="1600" i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, вместо сетевого строительства резервного источника питания. СНЭ применяется в месте присоединения абонента на границе балансовой принадлежности.</a:t>
            </a:r>
          </a:p>
          <a:p>
            <a:pPr marL="1166813" indent="-285750">
              <a:buFont typeface="Wingdings" panose="05000000000000000000" pitchFamily="2" charset="2"/>
              <a:buChar char="ü"/>
            </a:pPr>
            <a:r>
              <a:rPr lang="ru-RU" sz="1600" i="1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Вариант </a:t>
            </a:r>
            <a:r>
              <a:rPr lang="ru-RU" sz="1600" i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5. Применение СНЭ в составе комплексных систем обеспечения электроснабжения, в </a:t>
            </a:r>
            <a:r>
              <a:rPr lang="ru-RU" sz="1600" i="1" dirty="0" err="1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т.ч</a:t>
            </a:r>
            <a:r>
              <a:rPr lang="ru-RU" sz="1600" i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. автономного, вместе с источниками малой генерации, на напряжении 0,4 </a:t>
            </a:r>
            <a:r>
              <a:rPr lang="ru-RU" sz="1600" i="1" dirty="0" err="1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кВ</a:t>
            </a:r>
            <a:r>
              <a:rPr lang="ru-RU" sz="1600" i="1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 для питания удаленных потребителей в случае развития «малой/распределенной» генерации</a:t>
            </a:r>
            <a:r>
              <a:rPr lang="ru-RU" sz="1600" i="1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.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437" y="5446965"/>
            <a:ext cx="11875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 </a:t>
            </a:r>
          </a:p>
          <a:p>
            <a:pPr lvl="1" algn="ctr"/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Прочие Варианты областей применения также могут быть рассмотрены в особых случаях.</a:t>
            </a:r>
          </a:p>
        </p:txBody>
      </p:sp>
    </p:spTree>
    <p:extLst>
      <p:ext uri="{BB962C8B-B14F-4D97-AF65-F5344CB8AC3E}">
        <p14:creationId xmlns:p14="http://schemas.microsoft.com/office/powerpoint/2010/main" val="145222153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58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14698" y="1988840"/>
            <a:ext cx="12096484" cy="1728192"/>
          </a:xfrm>
        </p:spPr>
        <p:txBody>
          <a:bodyPr>
            <a:noAutofit/>
          </a:bodyPr>
          <a:lstStyle/>
          <a:p>
            <a:pPr algn="ctr"/>
            <a:r>
              <a:rPr lang="ru-RU" sz="166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…</a:t>
            </a:r>
            <a:endParaRPr lang="ru-RU" sz="166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033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6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45424" y="1484784"/>
            <a:ext cx="9292183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Часть 1.</a:t>
            </a:r>
            <a:br>
              <a:rPr lang="ru-RU" sz="4000" b="1" u="sng" dirty="0" smtClean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  <a:t/>
            </a:r>
            <a:br>
              <a:rPr lang="ru-RU" sz="4000" b="1" u="sng" dirty="0">
                <a:solidFill>
                  <a:schemeClr val="accent5"/>
                </a:solidFill>
                <a:latin typeface="Arial Narrow" panose="020B0606020202030204" pitchFamily="34" charset="0"/>
              </a:rPr>
            </a:br>
            <a:r>
              <a:rPr lang="ru-RU" sz="4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Предпосылки и пути развития</a:t>
            </a:r>
            <a:endParaRPr lang="ru-RU" sz="4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9932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Стрелка вправо 80"/>
          <p:cNvSpPr/>
          <p:nvPr/>
        </p:nvSpPr>
        <p:spPr>
          <a:xfrm>
            <a:off x="2398027" y="341271"/>
            <a:ext cx="7240055" cy="743604"/>
          </a:xfrm>
          <a:prstGeom prst="rightArrow">
            <a:avLst>
              <a:gd name="adj1" fmla="val 74372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" t="3995" r="835" b="57234"/>
          <a:stretch/>
        </p:blipFill>
        <p:spPr>
          <a:xfrm flipH="1">
            <a:off x="2846185" y="440425"/>
            <a:ext cx="1184023" cy="56094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7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0" y="-16933"/>
            <a:ext cx="12192000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– СЛОЖНЫЙ ОРГАНИЗМ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84" y="1490928"/>
            <a:ext cx="2239237" cy="31163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5082" y="4138346"/>
            <a:ext cx="1867736" cy="13156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3558" y="1464875"/>
            <a:ext cx="882569" cy="8840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273585E-6534-4073-AE77-6BD3F76EC6C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452" y="2646628"/>
            <a:ext cx="1088041" cy="710627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3215680" y="2821255"/>
            <a:ext cx="0" cy="3613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45556" y="1810332"/>
            <a:ext cx="0" cy="8185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/>
          <p:cNvGrpSpPr/>
          <p:nvPr/>
        </p:nvGrpSpPr>
        <p:grpSpPr>
          <a:xfrm rot="5400000">
            <a:off x="3468974" y="2670465"/>
            <a:ext cx="432048" cy="662952"/>
            <a:chOff x="5530140" y="4365104"/>
            <a:chExt cx="432048" cy="662952"/>
          </a:xfrm>
        </p:grpSpPr>
        <p:sp>
          <p:nvSpPr>
            <p:cNvPr id="22" name="Овал 21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 rot="16200000">
            <a:off x="6318068" y="3549390"/>
            <a:ext cx="305508" cy="468784"/>
            <a:chOff x="5530140" y="4365104"/>
            <a:chExt cx="432048" cy="662952"/>
          </a:xfrm>
        </p:grpSpPr>
        <p:sp>
          <p:nvSpPr>
            <p:cNvPr id="56" name="Овал 5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 rot="5400000">
            <a:off x="5137933" y="1947168"/>
            <a:ext cx="369932" cy="567639"/>
            <a:chOff x="5530140" y="4365104"/>
            <a:chExt cx="432048" cy="662952"/>
          </a:xfrm>
        </p:grpSpPr>
        <p:sp>
          <p:nvSpPr>
            <p:cNvPr id="59" name="Овал 58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0" name="Овал 59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64" name="Рисунок 6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2068" y="1464875"/>
            <a:ext cx="882569" cy="884005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5882" y="2905035"/>
            <a:ext cx="882569" cy="884005"/>
          </a:xfrm>
          <a:prstGeom prst="rect">
            <a:avLst/>
          </a:prstGeom>
        </p:spPr>
      </p:pic>
      <p:cxnSp>
        <p:nvCxnSpPr>
          <p:cNvPr id="66" name="Прямая соединительная линия 65"/>
          <p:cNvCxnSpPr/>
          <p:nvPr/>
        </p:nvCxnSpPr>
        <p:spPr>
          <a:xfrm>
            <a:off x="4439816" y="2223664"/>
            <a:ext cx="0" cy="21646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8" name="Picture 34" descr="http://im7-tub.yandex.net/i?id=76249326-18-72"/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400" y="1869729"/>
            <a:ext cx="9842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i-main-pic" descr="Картинка 6 из 14361"/>
          <p:cNvPicPr>
            <a:picLocks noChangeAspect="1" noChangeArrowheads="1"/>
          </p:cNvPicPr>
          <p:nvPr/>
        </p:nvPicPr>
        <p:blipFill>
          <a:blip r:embed="rId13" r:link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18420" r="13724" b="11952"/>
          <a:stretch>
            <a:fillRect/>
          </a:stretch>
        </p:blipFill>
        <p:spPr bwMode="auto">
          <a:xfrm>
            <a:off x="10373398" y="4671753"/>
            <a:ext cx="984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 descr="http://im5-tub.yandex.net/i?id=392304426-38-72"/>
          <p:cNvPicPr>
            <a:picLocks noChangeAspect="1" noChangeArrowheads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177" y="3658163"/>
            <a:ext cx="950912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175409" y="404664"/>
            <a:ext cx="2254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Энергия природных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ресурсов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725803" y="1106742"/>
            <a:ext cx="2466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преобразуют полученную энергию в свет, тепло, холод, механическую энергию.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77" name="Правая фигурная скобка 76"/>
          <p:cNvSpPr/>
          <p:nvPr/>
        </p:nvSpPr>
        <p:spPr>
          <a:xfrm>
            <a:off x="9540726" y="955804"/>
            <a:ext cx="354837" cy="4160861"/>
          </a:xfrm>
          <a:prstGeom prst="rightBrace">
            <a:avLst>
              <a:gd name="adj1" fmla="val 4053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9670248" y="406405"/>
            <a:ext cx="2439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</a:rPr>
              <a:t>Энергопринимающие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устройства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45242" y="3275784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Генератор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061302" y="535150"/>
            <a:ext cx="4889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Электрические сети – способ доставки энергии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640821" y="1259468"/>
            <a:ext cx="1483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Потребители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172720" y="3795793"/>
            <a:ext cx="1483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Потребители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224585" y="5671482"/>
            <a:ext cx="9091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Особенность электрической энергии – простота и экономичность передачи на дальние расстояния.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4021923" y="3001904"/>
            <a:ext cx="454716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457120" y="2231443"/>
            <a:ext cx="57524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439816" y="4400652"/>
            <a:ext cx="592546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4439816" y="3451443"/>
            <a:ext cx="616224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5657480" y="4226022"/>
            <a:ext cx="0" cy="324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Группа 71"/>
          <p:cNvGrpSpPr/>
          <p:nvPr/>
        </p:nvGrpSpPr>
        <p:grpSpPr>
          <a:xfrm rot="5400000">
            <a:off x="5149857" y="4112342"/>
            <a:ext cx="369932" cy="567639"/>
            <a:chOff x="5530140" y="4365104"/>
            <a:chExt cx="432048" cy="662952"/>
          </a:xfrm>
        </p:grpSpPr>
        <p:sp>
          <p:nvSpPr>
            <p:cNvPr id="73" name="Овал 72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 flipV="1">
            <a:off x="5664539" y="4396161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667434" y="3044242"/>
            <a:ext cx="0" cy="8922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Группа 79"/>
          <p:cNvGrpSpPr/>
          <p:nvPr/>
        </p:nvGrpSpPr>
        <p:grpSpPr>
          <a:xfrm rot="5400000">
            <a:off x="5159811" y="3176238"/>
            <a:ext cx="369932" cy="567639"/>
            <a:chOff x="5530140" y="4365104"/>
            <a:chExt cx="432048" cy="662952"/>
          </a:xfrm>
        </p:grpSpPr>
        <p:sp>
          <p:nvSpPr>
            <p:cNvPr id="86" name="Овал 8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88" name="Прямая соединительная линия 87"/>
          <p:cNvCxnSpPr/>
          <p:nvPr/>
        </p:nvCxnSpPr>
        <p:spPr>
          <a:xfrm flipV="1">
            <a:off x="5674493" y="3792397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Группа 130"/>
          <p:cNvGrpSpPr/>
          <p:nvPr/>
        </p:nvGrpSpPr>
        <p:grpSpPr>
          <a:xfrm rot="16200000">
            <a:off x="6318068" y="2911753"/>
            <a:ext cx="305508" cy="468784"/>
            <a:chOff x="5530140" y="4365104"/>
            <a:chExt cx="432048" cy="662952"/>
          </a:xfrm>
        </p:grpSpPr>
        <p:sp>
          <p:nvSpPr>
            <p:cNvPr id="132" name="Овал 131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3" name="Овал 132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135" name="Прямая соединительная линия 134"/>
          <p:cNvCxnSpPr/>
          <p:nvPr/>
        </p:nvCxnSpPr>
        <p:spPr>
          <a:xfrm flipV="1">
            <a:off x="5674493" y="3154760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6697751" y="2204864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flipV="1">
            <a:off x="6672064" y="2564903"/>
            <a:ext cx="2259160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Группа 139"/>
          <p:cNvGrpSpPr/>
          <p:nvPr/>
        </p:nvGrpSpPr>
        <p:grpSpPr>
          <a:xfrm rot="16200000">
            <a:off x="6291696" y="2245912"/>
            <a:ext cx="305508" cy="468784"/>
            <a:chOff x="5530140" y="4365104"/>
            <a:chExt cx="432048" cy="662952"/>
          </a:xfrm>
        </p:grpSpPr>
        <p:sp>
          <p:nvSpPr>
            <p:cNvPr id="141" name="Овал 140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143" name="Прямая соединительная линия 142"/>
          <p:cNvCxnSpPr/>
          <p:nvPr/>
        </p:nvCxnSpPr>
        <p:spPr>
          <a:xfrm flipV="1">
            <a:off x="5648121" y="2488919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6697751" y="1772816"/>
            <a:ext cx="0" cy="324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Группа 144"/>
          <p:cNvGrpSpPr/>
          <p:nvPr/>
        </p:nvGrpSpPr>
        <p:grpSpPr>
          <a:xfrm rot="16200000">
            <a:off x="6291696" y="1714775"/>
            <a:ext cx="305508" cy="468784"/>
            <a:chOff x="5530140" y="4365104"/>
            <a:chExt cx="432048" cy="662952"/>
          </a:xfrm>
        </p:grpSpPr>
        <p:sp>
          <p:nvSpPr>
            <p:cNvPr id="146" name="Овал 145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148" name="Прямая соединительная линия 147"/>
          <p:cNvCxnSpPr/>
          <p:nvPr/>
        </p:nvCxnSpPr>
        <p:spPr>
          <a:xfrm flipV="1">
            <a:off x="5648121" y="1957782"/>
            <a:ext cx="557915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6697751" y="2276292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6705214" y="2419726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6708066" y="1935290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V="1">
            <a:off x="6705213" y="2708919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flipV="1">
            <a:off x="6697751" y="1832542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flipV="1">
            <a:off x="6712315" y="2057545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6697751" y="2852936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6697751" y="2924364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V="1">
            <a:off x="6705214" y="3067798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V="1">
            <a:off x="6708066" y="3212395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flipV="1">
            <a:off x="6705213" y="3356991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>
            <a:off x="6704853" y="3504569"/>
            <a:ext cx="0" cy="576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flipV="1">
            <a:off x="6704853" y="3575997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flipV="1">
            <a:off x="6712316" y="3719431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 flipV="1">
            <a:off x="6715168" y="3864028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flipV="1">
            <a:off x="6712315" y="4008624"/>
            <a:ext cx="441199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" name="Рисунок 1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99516" y="2905035"/>
            <a:ext cx="882569" cy="884005"/>
          </a:xfrm>
          <a:prstGeom prst="rect">
            <a:avLst/>
          </a:prstGeom>
        </p:spPr>
      </p:pic>
      <p:cxnSp>
        <p:nvCxnSpPr>
          <p:cNvPr id="176" name="Прямая соединительная линия 175"/>
          <p:cNvCxnSpPr/>
          <p:nvPr/>
        </p:nvCxnSpPr>
        <p:spPr>
          <a:xfrm flipV="1">
            <a:off x="7896200" y="230083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V="1">
            <a:off x="8922071" y="230083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7968208" y="2564904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>
            <a:off x="8924709" y="2564904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949735" y="2471713"/>
            <a:ext cx="1257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ПС 750-220 </a:t>
            </a:r>
            <a:r>
              <a:rPr lang="ru-RU" sz="1400" dirty="0" err="1" smtClean="0">
                <a:solidFill>
                  <a:prstClr val="black"/>
                </a:solidFill>
              </a:rPr>
              <a:t>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4778078" y="1565408"/>
            <a:ext cx="931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ПС 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110/10 </a:t>
            </a:r>
            <a:r>
              <a:rPr lang="ru-RU" sz="1400" dirty="0" err="1" smtClean="0">
                <a:solidFill>
                  <a:prstClr val="black"/>
                </a:solidFill>
              </a:rPr>
              <a:t>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3" name="Овал 182"/>
          <p:cNvSpPr/>
          <p:nvPr/>
        </p:nvSpPr>
        <p:spPr>
          <a:xfrm rot="5400000">
            <a:off x="5146781" y="4353266"/>
            <a:ext cx="369932" cy="3699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84" name="Прямая соединительная линия 183"/>
          <p:cNvCxnSpPr/>
          <p:nvPr/>
        </p:nvCxnSpPr>
        <p:spPr>
          <a:xfrm>
            <a:off x="4949106" y="4738623"/>
            <a:ext cx="725387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5591943" y="4752321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>
            <a:off x="5015880" y="4762411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6" name="Группа 195"/>
          <p:cNvGrpSpPr/>
          <p:nvPr/>
        </p:nvGrpSpPr>
        <p:grpSpPr>
          <a:xfrm>
            <a:off x="5427746" y="4898346"/>
            <a:ext cx="305508" cy="468784"/>
            <a:chOff x="5530140" y="4365104"/>
            <a:chExt cx="432048" cy="662952"/>
          </a:xfrm>
        </p:grpSpPr>
        <p:sp>
          <p:nvSpPr>
            <p:cNvPr id="197" name="Овал 196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8" name="Овал 197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99" name="Группа 198"/>
          <p:cNvGrpSpPr/>
          <p:nvPr/>
        </p:nvGrpSpPr>
        <p:grpSpPr>
          <a:xfrm>
            <a:off x="4884438" y="4894448"/>
            <a:ext cx="305508" cy="468784"/>
            <a:chOff x="5530140" y="4365104"/>
            <a:chExt cx="432048" cy="662952"/>
          </a:xfrm>
        </p:grpSpPr>
        <p:sp>
          <p:nvSpPr>
            <p:cNvPr id="200" name="Овал 199"/>
            <p:cNvSpPr/>
            <p:nvPr/>
          </p:nvSpPr>
          <p:spPr>
            <a:xfrm>
              <a:off x="5530140" y="4365104"/>
              <a:ext cx="432048" cy="4320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1" name="Овал 200"/>
            <p:cNvSpPr/>
            <p:nvPr/>
          </p:nvSpPr>
          <p:spPr>
            <a:xfrm>
              <a:off x="5530140" y="4596008"/>
              <a:ext cx="432048" cy="4320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cxnSp>
        <p:nvCxnSpPr>
          <p:cNvPr id="202" name="Прямая соединительная линия 201"/>
          <p:cNvCxnSpPr/>
          <p:nvPr/>
        </p:nvCxnSpPr>
        <p:spPr>
          <a:xfrm flipV="1">
            <a:off x="4860642" y="5355780"/>
            <a:ext cx="39802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/>
          <p:cNvCxnSpPr/>
          <p:nvPr/>
        </p:nvCxnSpPr>
        <p:spPr>
          <a:xfrm flipV="1">
            <a:off x="5372135" y="5367798"/>
            <a:ext cx="398022" cy="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Прямая соединительная линия 204"/>
          <p:cNvCxnSpPr/>
          <p:nvPr/>
        </p:nvCxnSpPr>
        <p:spPr>
          <a:xfrm>
            <a:off x="4900306" y="5342273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единительная линия 205"/>
          <p:cNvCxnSpPr/>
          <p:nvPr/>
        </p:nvCxnSpPr>
        <p:spPr>
          <a:xfrm>
            <a:off x="5153945" y="5342273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Прямая соединительная линия 206"/>
          <p:cNvCxnSpPr/>
          <p:nvPr/>
        </p:nvCxnSpPr>
        <p:spPr>
          <a:xfrm>
            <a:off x="5485002" y="5380148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5701547" y="5386420"/>
            <a:ext cx="1" cy="26407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4798073" y="2779195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ПС 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110/10кВ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4528451" y="3730192"/>
            <a:ext cx="1143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ПС 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110/35/10кВ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3728190" y="4993431"/>
            <a:ext cx="1048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ПС 35/10кВ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6097260" y="1423640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ТП 10/0,4кВ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7104112" y="2257127"/>
            <a:ext cx="854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ВЛ-0,4кВ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214" name="Рисунок 213">
            <a:extLst>
              <a:ext uri="{FF2B5EF4-FFF2-40B4-BE49-F238E27FC236}">
                <a16:creationId xmlns="" xmlns:a16="http://schemas.microsoft.com/office/drawing/2014/main" id="{198C911F-1324-40F3-98B2-13BFF9368C3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652" y="3691619"/>
            <a:ext cx="542951" cy="542951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3848282" y="4401994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5643338" y="2698322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ВЛ-10кВ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3934511" y="1940004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</a:rPr>
              <a:t>ВЛ-110кВ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6" y="2934711"/>
            <a:ext cx="630020" cy="630020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2779476" y="1191133"/>
            <a:ext cx="5129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Электрические сети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17486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0" name="Рисунок 29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58" y="2923805"/>
            <a:ext cx="915110" cy="865235"/>
          </a:xfrm>
          <a:prstGeom prst="rect">
            <a:avLst/>
          </a:prstGeom>
        </p:spPr>
      </p:pic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8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115216" y="70503"/>
            <a:ext cx="9624392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ВЧЕРА (КАК БЫЛО)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8304221" y="3675419"/>
            <a:ext cx="730213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 rot="5400000">
            <a:off x="1655734" y="1320242"/>
            <a:ext cx="621926" cy="1944216"/>
            <a:chOff x="1015322" y="2467423"/>
            <a:chExt cx="294510" cy="920674"/>
          </a:xfrm>
        </p:grpSpPr>
        <p:pic>
          <p:nvPicPr>
            <p:cNvPr id="121" name="Рисунок 120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7115" y="3015380"/>
              <a:ext cx="450924" cy="294510"/>
            </a:xfrm>
            <a:prstGeom prst="rect">
              <a:avLst/>
            </a:prstGeom>
          </p:spPr>
        </p:pic>
        <p:cxnSp>
          <p:nvCxnSpPr>
            <p:cNvPr id="122" name="Прямая соединительная линия 121"/>
            <p:cNvCxnSpPr>
              <a:stCxn id="121" idx="3"/>
            </p:cNvCxnSpPr>
            <p:nvPr/>
          </p:nvCxnSpPr>
          <p:spPr>
            <a:xfrm flipV="1">
              <a:off x="1162577" y="2467423"/>
              <a:ext cx="0" cy="46975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1015322" y="2937173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Энергосистема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Ожидания потребителя соответствуют возможностям энергосистемы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228" y="1666493"/>
            <a:ext cx="1929205" cy="1929205"/>
          </a:xfrm>
          <a:prstGeom prst="rect">
            <a:avLst/>
          </a:prstGeom>
        </p:spPr>
      </p:pic>
      <p:sp>
        <p:nvSpPr>
          <p:cNvPr id="152" name="Овал 151"/>
          <p:cNvSpPr/>
          <p:nvPr/>
        </p:nvSpPr>
        <p:spPr>
          <a:xfrm>
            <a:off x="1999078" y="2483500"/>
            <a:ext cx="646833" cy="969090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54" name="Рисунок 153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-654" r="12330"/>
          <a:stretch/>
        </p:blipFill>
        <p:spPr>
          <a:xfrm>
            <a:off x="2039634" y="2536496"/>
            <a:ext cx="565945" cy="772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Доступность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Эффективность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14060" y="1468967"/>
            <a:ext cx="887291" cy="58607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3775917" y="1350518"/>
            <a:ext cx="1069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Простые способы автоматизации и защиты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Энерговооруженность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prstClr val="black"/>
                </a:solidFill>
              </a:rPr>
              <a:t>Энергозависимость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Развитие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326" y="4412261"/>
            <a:ext cx="836020" cy="4709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302" y="4427842"/>
            <a:ext cx="666278" cy="666278"/>
          </a:xfrm>
          <a:prstGeom prst="rect">
            <a:avLst/>
          </a:prstGeom>
        </p:spPr>
      </p:pic>
      <p:sp>
        <p:nvSpPr>
          <p:cNvPr id="255" name="TextBox 254"/>
          <p:cNvSpPr txBox="1"/>
          <p:nvPr/>
        </p:nvSpPr>
        <p:spPr>
          <a:xfrm>
            <a:off x="1211702" y="5129026"/>
            <a:ext cx="1055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Оптимальные расходы на содержание и развитие сети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Стоимость электроэнергии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370" y="1281265"/>
            <a:ext cx="866098" cy="866098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>
                <a:solidFill>
                  <a:prstClr val="black"/>
                </a:solidFill>
              </a:rPr>
              <a:t>Требования к бесперебойности - для систем жизнеобеспечения и производств</a:t>
            </a:r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49827" y="4425456"/>
            <a:ext cx="11705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Низкие темпы роста спроса на электроэнергию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48297" y="2965960"/>
            <a:ext cx="12011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Низкая энерговооруженность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6070" y="5197344"/>
            <a:ext cx="11705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Оптимальный уровень цен и тарифов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40171" y="2791455"/>
            <a:ext cx="10696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Пропускная способность сети соответствует потреблению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3117034" y="4248907"/>
            <a:ext cx="10555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Оптимальные сроки подключения новых потребителей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1" name="Стрелка вправо 290"/>
          <p:cNvSpPr/>
          <p:nvPr/>
        </p:nvSpPr>
        <p:spPr>
          <a:xfrm flipH="1">
            <a:off x="5804307" y="3188763"/>
            <a:ext cx="638973" cy="159054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2" name="Стрелка вправо 291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3" name="Стрелка вправо 292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gradFill flip="none" rotWithShape="1">
            <a:gsLst>
              <a:gs pos="29000">
                <a:schemeClr val="accent4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52782" y="3377108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Возможности энергосистемы выстроены в соответствии с ожиданиями потребителя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6" b="67004"/>
          <a:stretch/>
        </p:blipFill>
        <p:spPr>
          <a:xfrm>
            <a:off x="6829756" y="2628074"/>
            <a:ext cx="529836" cy="539261"/>
          </a:xfrm>
          <a:prstGeom prst="rect">
            <a:avLst/>
          </a:prstGeom>
        </p:spPr>
      </p:pic>
      <p:pic>
        <p:nvPicPr>
          <p:cNvPr id="298" name="Рисунок 2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29863" r="72321" b="34889"/>
          <a:stretch/>
        </p:blipFill>
        <p:spPr>
          <a:xfrm>
            <a:off x="6868513" y="3188763"/>
            <a:ext cx="438808" cy="702093"/>
          </a:xfrm>
          <a:prstGeom prst="rect">
            <a:avLst/>
          </a:prstGeom>
        </p:spPr>
      </p:pic>
      <p:pic>
        <p:nvPicPr>
          <p:cNvPr id="299" name="Рисунок 29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430742" y="2896171"/>
            <a:ext cx="639377" cy="5480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ECEAEB"/>
              </a:clrFrom>
              <a:clrTo>
                <a:srgbClr val="ECEA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01" y="5267960"/>
            <a:ext cx="461737" cy="491572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ОЖИДАНИЯ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ВОЗМОЖНОСТИ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73105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Овал 274"/>
          <p:cNvSpPr/>
          <p:nvPr/>
        </p:nvSpPr>
        <p:spPr>
          <a:xfrm>
            <a:off x="1835506" y="4911250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3" name="Овал 272"/>
          <p:cNvSpPr/>
          <p:nvPr/>
        </p:nvSpPr>
        <p:spPr>
          <a:xfrm>
            <a:off x="3764660" y="4136398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9" name="Овал 268"/>
          <p:cNvSpPr/>
          <p:nvPr/>
        </p:nvSpPr>
        <p:spPr>
          <a:xfrm>
            <a:off x="4502577" y="2676143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7" name="Овал 266"/>
          <p:cNvSpPr/>
          <p:nvPr/>
        </p:nvSpPr>
        <p:spPr>
          <a:xfrm>
            <a:off x="4415545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5" name="Овал 264"/>
          <p:cNvSpPr/>
          <p:nvPr/>
        </p:nvSpPr>
        <p:spPr>
          <a:xfrm>
            <a:off x="9052973" y="490523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3" name="Овал 262"/>
          <p:cNvSpPr/>
          <p:nvPr/>
        </p:nvSpPr>
        <p:spPr>
          <a:xfrm>
            <a:off x="6530761" y="267900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1" name="Овал 260"/>
          <p:cNvSpPr/>
          <p:nvPr/>
        </p:nvSpPr>
        <p:spPr>
          <a:xfrm>
            <a:off x="7194998" y="4172126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548" y="5148284"/>
            <a:ext cx="488832" cy="6860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659319" y="1210501"/>
            <a:ext cx="3360914" cy="33706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1344" y="1196752"/>
            <a:ext cx="3384376" cy="33843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942285" y="6288258"/>
            <a:ext cx="498462" cy="365125"/>
          </a:xfrm>
        </p:spPr>
        <p:txBody>
          <a:bodyPr/>
          <a:lstStyle/>
          <a:p>
            <a:pPr algn="ctr">
              <a:defRPr/>
            </a:pPr>
            <a:fld id="{0C7F57C0-2A0C-1749-B550-E7413366F02A}" type="slidenum">
              <a:rPr lang="ru-RU" sz="160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pPr algn="ctr">
                <a:defRPr/>
              </a:pPr>
              <a:t>9</a:t>
            </a:fld>
            <a:endParaRPr lang="ru-RU" sz="16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272464" y="6211913"/>
            <a:ext cx="1728192" cy="569742"/>
          </a:xfrm>
          <a:prstGeom prst="rect">
            <a:avLst/>
          </a:prstGeom>
          <a:solidFill>
            <a:srgbClr val="005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448" y="6312756"/>
            <a:ext cx="1083525" cy="35660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808" y="6305552"/>
            <a:ext cx="720080" cy="370526"/>
          </a:xfrm>
          <a:prstGeom prst="rect">
            <a:avLst/>
          </a:prstGeom>
        </p:spPr>
      </p:pic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1512168" y="15012"/>
            <a:ext cx="9624392" cy="4948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 Narrow" panose="020B0606020202030204" pitchFamily="34" charset="0"/>
              </a:rPr>
              <a:t>ЭНЕРГОСИСТЕМА СЕГОДНЯ (КАК ЕСТЬ)</a:t>
            </a:r>
            <a:endParaRPr lang="ru-RU" sz="2000" b="1" dirty="0">
              <a:solidFill>
                <a:schemeClr val="accent5"/>
              </a:solidFill>
              <a:latin typeface="Arial Narrow" panose="020B060602020203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919966" y="3465656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Технический прогресс обуславливает </a:t>
            </a:r>
            <a:r>
              <a:rPr lang="ru-RU" sz="1600" b="1" dirty="0" smtClean="0">
                <a:solidFill>
                  <a:srgbClr val="C00000"/>
                </a:solidFill>
              </a:rPr>
              <a:t>высокие ожидания </a:t>
            </a:r>
            <a:r>
              <a:rPr lang="ru-RU" sz="1600" b="1" dirty="0" smtClean="0">
                <a:solidFill>
                  <a:srgbClr val="C00000"/>
                </a:solidFill>
              </a:rPr>
              <a:t>потребителя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5190" y="836712"/>
            <a:ext cx="157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Надежность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0326" y="2373473"/>
            <a:ext cx="2157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Качество электроэнергии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83583" y="3861048"/>
            <a:ext cx="1155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Доступность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5759" y="464124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Эффективность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15411" y="2385405"/>
            <a:ext cx="1928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Энерговооруженность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44072" y="836712"/>
            <a:ext cx="1709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prstClr val="black"/>
                </a:solidFill>
              </a:rPr>
              <a:t>Энергозависимость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59372" y="3903887"/>
            <a:ext cx="933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Развитие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302" y="4427842"/>
            <a:ext cx="666278" cy="66627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896" y="4971363"/>
            <a:ext cx="762817" cy="938851"/>
          </a:xfrm>
          <a:prstGeom prst="rect">
            <a:avLst/>
          </a:prstGeom>
        </p:spPr>
      </p:pic>
      <p:sp>
        <p:nvSpPr>
          <p:cNvPr id="256" name="TextBox 255"/>
          <p:cNvSpPr txBox="1"/>
          <p:nvPr/>
        </p:nvSpPr>
        <p:spPr>
          <a:xfrm>
            <a:off x="9149909" y="4617751"/>
            <a:ext cx="227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Стоимость электроэнергии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0" name="Овал 259"/>
          <p:cNvSpPr/>
          <p:nvPr/>
        </p:nvSpPr>
        <p:spPr>
          <a:xfrm>
            <a:off x="6645808" y="1189042"/>
            <a:ext cx="1176399" cy="1179798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6" name="Овал 265"/>
          <p:cNvSpPr/>
          <p:nvPr/>
        </p:nvSpPr>
        <p:spPr>
          <a:xfrm>
            <a:off x="9786882" y="490748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797302" y="5140774"/>
            <a:ext cx="11705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Требования к сдерживанию роста цен и тарифов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74" name="Овал 273"/>
          <p:cNvSpPr/>
          <p:nvPr/>
        </p:nvSpPr>
        <p:spPr>
          <a:xfrm>
            <a:off x="3071664" y="4138646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2990779" y="4321029"/>
            <a:ext cx="13199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C00000"/>
                </a:solidFill>
              </a:rPr>
              <a:t>Требуются оптимальные технические решения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 flipH="1">
            <a:off x="5640678" y="1675591"/>
            <a:ext cx="936435" cy="17282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1" name="Стрелка вправо 290"/>
          <p:cNvSpPr/>
          <p:nvPr/>
        </p:nvSpPr>
        <p:spPr>
          <a:xfrm flipH="1">
            <a:off x="5734049" y="3133725"/>
            <a:ext cx="771525" cy="21409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2" name="Стрелка вправо 291"/>
          <p:cNvSpPr/>
          <p:nvPr/>
        </p:nvSpPr>
        <p:spPr>
          <a:xfrm flipH="1">
            <a:off x="5087888" y="4679918"/>
            <a:ext cx="1954144" cy="189242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3" name="Стрелка вправо 292"/>
          <p:cNvSpPr/>
          <p:nvPr/>
        </p:nvSpPr>
        <p:spPr>
          <a:xfrm flipH="1">
            <a:off x="3295293" y="5591545"/>
            <a:ext cx="5688488" cy="219705"/>
          </a:xfrm>
          <a:prstGeom prst="rightArrow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68202" y="3429000"/>
            <a:ext cx="2826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Возможности энергосистемы развиваются медленнее ожиданий потребителя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651" y="1510389"/>
            <a:ext cx="1409997" cy="2050905"/>
          </a:xfrm>
          <a:prstGeom prst="rect">
            <a:avLst/>
          </a:prstGeom>
        </p:spPr>
      </p:pic>
      <p:grpSp>
        <p:nvGrpSpPr>
          <p:cNvPr id="92" name="Группа 91"/>
          <p:cNvGrpSpPr/>
          <p:nvPr/>
        </p:nvGrpSpPr>
        <p:grpSpPr>
          <a:xfrm rot="5400000">
            <a:off x="1112095" y="1642337"/>
            <a:ext cx="1914509" cy="1801671"/>
            <a:chOff x="9611782" y="1260915"/>
            <a:chExt cx="1729086" cy="1561366"/>
          </a:xfrm>
        </p:grpSpPr>
        <p:pic>
          <p:nvPicPr>
            <p:cNvPr id="93" name="Рисунок 92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533575" y="2447366"/>
              <a:ext cx="450924" cy="294510"/>
            </a:xfrm>
            <a:prstGeom prst="rect">
              <a:avLst/>
            </a:prstGeom>
          </p:spPr>
        </p:pic>
        <p:cxnSp>
          <p:nvCxnSpPr>
            <p:cNvPr id="94" name="Прямая соединительная линия 93"/>
            <p:cNvCxnSpPr>
              <a:stCxn id="93" idx="3"/>
            </p:cNvCxnSpPr>
            <p:nvPr/>
          </p:nvCxnSpPr>
          <p:spPr>
            <a:xfrm rot="16200000" flipV="1">
              <a:off x="9294124" y="1904246"/>
              <a:ext cx="929825" cy="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>
              <a:off x="9616237" y="2369158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6" name="Рисунок 95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35966" y="2449564"/>
              <a:ext cx="450924" cy="294510"/>
            </a:xfrm>
            <a:prstGeom prst="rect">
              <a:avLst/>
            </a:prstGeom>
          </p:spPr>
        </p:pic>
        <p:cxnSp>
          <p:nvCxnSpPr>
            <p:cNvPr id="97" name="Прямая соединительная линия 96"/>
            <p:cNvCxnSpPr>
              <a:stCxn id="96" idx="3"/>
            </p:cNvCxnSpPr>
            <p:nvPr/>
          </p:nvCxnSpPr>
          <p:spPr>
            <a:xfrm flipV="1">
              <a:off x="10261428" y="1824040"/>
              <a:ext cx="0" cy="54731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10118628" y="2371356"/>
              <a:ext cx="2945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H="1">
              <a:off x="10114173" y="2026844"/>
              <a:ext cx="14725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flipH="1">
              <a:off x="9747948" y="2026844"/>
              <a:ext cx="15834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H="1">
              <a:off x="9906293" y="1937661"/>
              <a:ext cx="142801" cy="8918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Рисунок 101">
              <a:extLst>
                <a:ext uri="{FF2B5EF4-FFF2-40B4-BE49-F238E27FC236}">
                  <a16:creationId xmlns="" xmlns:a16="http://schemas.microsoft.com/office/drawing/2014/main" id="{9273585E-6534-4073-AE77-6BD3F76EC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889944" y="1260915"/>
              <a:ext cx="450924" cy="294510"/>
            </a:xfrm>
            <a:prstGeom prst="rect">
              <a:avLst/>
            </a:prstGeom>
          </p:spPr>
        </p:pic>
        <p:cxnSp>
          <p:nvCxnSpPr>
            <p:cNvPr id="103" name="Прямая соединительная линия 102"/>
            <p:cNvCxnSpPr/>
            <p:nvPr/>
          </p:nvCxnSpPr>
          <p:spPr>
            <a:xfrm flipH="1" flipV="1">
              <a:off x="10878159" y="1275687"/>
              <a:ext cx="7413" cy="23995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/>
            <p:cNvCxnSpPr/>
            <p:nvPr/>
          </p:nvCxnSpPr>
          <p:spPr>
            <a:xfrm flipH="1">
              <a:off x="10261428" y="1407711"/>
              <a:ext cx="61673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>
              <a:off x="10139939" y="1665489"/>
              <a:ext cx="121489" cy="164353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 flipV="1">
              <a:off x="10261428" y="1390345"/>
              <a:ext cx="0" cy="22485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>
              <a:off x="10663533" y="1407711"/>
              <a:ext cx="2079" cy="207491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flipV="1">
              <a:off x="10447136" y="1260915"/>
              <a:ext cx="0" cy="146797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683052" y="2394394"/>
            <a:ext cx="941170" cy="1023929"/>
            <a:chOff x="1755060" y="2305118"/>
            <a:chExt cx="941170" cy="1023929"/>
          </a:xfrm>
        </p:grpSpPr>
        <p:sp>
          <p:nvSpPr>
            <p:cNvPr id="110" name="Овал 109"/>
            <p:cNvSpPr/>
            <p:nvPr/>
          </p:nvSpPr>
          <p:spPr>
            <a:xfrm>
              <a:off x="1809624" y="2305118"/>
              <a:ext cx="861745" cy="10239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12" name="Рисунок 111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060" y="2390950"/>
              <a:ext cx="941170" cy="840465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63352" y="2425827"/>
            <a:ext cx="1410990" cy="1003173"/>
            <a:chOff x="335360" y="2336551"/>
            <a:chExt cx="1410990" cy="1003173"/>
          </a:xfrm>
        </p:grpSpPr>
        <p:sp>
          <p:nvSpPr>
            <p:cNvPr id="111" name="Овал 110"/>
            <p:cNvSpPr/>
            <p:nvPr/>
          </p:nvSpPr>
          <p:spPr>
            <a:xfrm>
              <a:off x="335360" y="2336551"/>
              <a:ext cx="1410990" cy="100317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6961" y="2586913"/>
              <a:ext cx="681322" cy="433379"/>
            </a:xfrm>
            <a:prstGeom prst="rect">
              <a:avLst/>
            </a:prstGeom>
          </p:spPr>
        </p:pic>
        <p:pic>
          <p:nvPicPr>
            <p:cNvPr id="114" name="Рисунок 113"/>
            <p:cNvPicPr>
              <a:picLocks noChangeAspect="1"/>
            </p:cNvPicPr>
            <p:nvPr/>
          </p:nvPicPr>
          <p:blipFill rotWithShape="1"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90" t="-654" r="12330"/>
            <a:stretch/>
          </p:blipFill>
          <p:spPr>
            <a:xfrm>
              <a:off x="471738" y="2411906"/>
              <a:ext cx="565945" cy="772089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324" y="1178934"/>
            <a:ext cx="376113" cy="3761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13" y="1571604"/>
            <a:ext cx="1027203" cy="684802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7379717" y="1189042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9450" y="1299635"/>
            <a:ext cx="12868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Повышенные требования к бесперебойности у всех потребителей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1" t="37402" r="7400" b="36162"/>
          <a:stretch/>
        </p:blipFill>
        <p:spPr>
          <a:xfrm>
            <a:off x="6985030" y="2703104"/>
            <a:ext cx="360040" cy="432048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3" t="-845" r="37887" b="65597"/>
          <a:stretch/>
        </p:blipFill>
        <p:spPr>
          <a:xfrm>
            <a:off x="6693195" y="3282798"/>
            <a:ext cx="459194" cy="612259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2760" r="75095" b="70803"/>
          <a:stretch/>
        </p:blipFill>
        <p:spPr>
          <a:xfrm>
            <a:off x="6557178" y="3036532"/>
            <a:ext cx="288032" cy="432048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8" t="38252" r="38840" b="35312"/>
          <a:stretch/>
        </p:blipFill>
        <p:spPr>
          <a:xfrm>
            <a:off x="6536563" y="2698866"/>
            <a:ext cx="504056" cy="432048"/>
          </a:xfrm>
          <a:prstGeom prst="rect">
            <a:avLst/>
          </a:prstGeom>
        </p:spPr>
      </p:pic>
      <p:pic>
        <p:nvPicPr>
          <p:cNvPr id="128" name="Рисунок 12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1" r="69526"/>
          <a:stretch/>
        </p:blipFill>
        <p:spPr>
          <a:xfrm>
            <a:off x="6713937" y="3000275"/>
            <a:ext cx="529836" cy="446972"/>
          </a:xfrm>
          <a:prstGeom prst="rect">
            <a:avLst/>
          </a:prstGeom>
        </p:spPr>
      </p:pic>
      <p:pic>
        <p:nvPicPr>
          <p:cNvPr id="120" name="Рисунок 119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-1923" r="4207" b="66674"/>
          <a:stretch/>
        </p:blipFill>
        <p:spPr>
          <a:xfrm>
            <a:off x="7000374" y="3182731"/>
            <a:ext cx="432049" cy="576063"/>
          </a:xfrm>
          <a:prstGeom prst="rect">
            <a:avLst/>
          </a:prstGeom>
        </p:spPr>
      </p:pic>
      <p:sp>
        <p:nvSpPr>
          <p:cNvPr id="264" name="Овал 263"/>
          <p:cNvSpPr/>
          <p:nvPr/>
        </p:nvSpPr>
        <p:spPr>
          <a:xfrm>
            <a:off x="7264670" y="2681250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88" y="4287534"/>
            <a:ext cx="808863" cy="808863"/>
          </a:xfrm>
          <a:prstGeom prst="rect">
            <a:avLst/>
          </a:prstGeom>
        </p:spPr>
      </p:pic>
      <p:sp>
        <p:nvSpPr>
          <p:cNvPr id="262" name="Овал 261"/>
          <p:cNvSpPr/>
          <p:nvPr/>
        </p:nvSpPr>
        <p:spPr>
          <a:xfrm>
            <a:off x="7928907" y="4174374"/>
            <a:ext cx="1176399" cy="11797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1876" y="4520348"/>
            <a:ext cx="1170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Рост спроса на электроэнергию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42285" y="1447159"/>
            <a:ext cx="36195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5950069" y="2894506"/>
            <a:ext cx="354168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5807210" y="4460899"/>
            <a:ext cx="62016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5807210" y="5346168"/>
            <a:ext cx="620162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6" name="Овал 275"/>
          <p:cNvSpPr/>
          <p:nvPr/>
        </p:nvSpPr>
        <p:spPr>
          <a:xfrm>
            <a:off x="1142510" y="4913498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3521886" y="2995205"/>
            <a:ext cx="5117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Риски неисполнения</a:t>
            </a:r>
            <a:endParaRPr lang="ru-RU" sz="3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150024" y="5157192"/>
            <a:ext cx="1117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C00000"/>
                </a:solidFill>
              </a:rPr>
              <a:t>Модернизация сети требует больших затрат</a:t>
            </a:r>
            <a:endParaRPr lang="ru-RU" sz="1100" b="1" dirty="0">
              <a:solidFill>
                <a:srgbClr val="C00000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78" y="1399660"/>
            <a:ext cx="1172206" cy="782448"/>
          </a:xfrm>
          <a:prstGeom prst="rect">
            <a:avLst/>
          </a:prstGeom>
        </p:spPr>
      </p:pic>
      <p:sp>
        <p:nvSpPr>
          <p:cNvPr id="268" name="Овал 267"/>
          <p:cNvSpPr/>
          <p:nvPr/>
        </p:nvSpPr>
        <p:spPr>
          <a:xfrm>
            <a:off x="3722549" y="1189042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44107" y="1447159"/>
            <a:ext cx="11507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C00000"/>
                </a:solidFill>
              </a:rPr>
              <a:t>Недостаточный уровень автоматизации</a:t>
            </a:r>
            <a:endParaRPr lang="ru-RU" sz="1100" b="1" dirty="0">
              <a:solidFill>
                <a:srgbClr val="C00000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58" y="2923805"/>
            <a:ext cx="915110" cy="865235"/>
          </a:xfrm>
          <a:prstGeom prst="rect">
            <a:avLst/>
          </a:prstGeom>
        </p:spPr>
      </p:pic>
      <p:sp>
        <p:nvSpPr>
          <p:cNvPr id="270" name="Овал 269"/>
          <p:cNvSpPr/>
          <p:nvPr/>
        </p:nvSpPr>
        <p:spPr>
          <a:xfrm>
            <a:off x="3809581" y="2678391"/>
            <a:ext cx="1176399" cy="11797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50406" y="2719746"/>
            <a:ext cx="106966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>
                <a:solidFill>
                  <a:srgbClr val="C00000"/>
                </a:solidFill>
              </a:rPr>
              <a:t>Пропускная способность сети не всегда позволяет поддерживать качество ЭЭ</a:t>
            </a:r>
            <a:endParaRPr lang="ru-RU" sz="1050" b="1" dirty="0">
              <a:solidFill>
                <a:srgbClr val="C0000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276075" y="2945937"/>
            <a:ext cx="11848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Высокая энерговооруженность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019462" y="1308105"/>
            <a:ext cx="167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Энергосистема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644411" y="1341066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Потребитель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166904" y="381198"/>
            <a:ext cx="241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ОЖИДАНИЯ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63352" y="382252"/>
            <a:ext cx="314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ВОЗМОЖНОСТИ</a:t>
            </a:r>
            <a:endParaRPr lang="ru-RU" sz="3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7535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Edit>ELibForm</Edit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Электронный документ" ma:contentTypeID="0x01010000274CEFBCA449F0AEC13C9C0C364B5100E15A5CFE3A924B4AB1A3DC92F0DD81C0" ma:contentTypeVersion="" ma:contentTypeDescription="" ma:contentTypeScope="" ma:versionID="15177f590e69538ec9637fd508224bd9">
  <xsd:schema xmlns:xsd="http://www.w3.org/2001/XMLSchema" xmlns:xs="http://www.w3.org/2001/XMLSchema" xmlns:p="http://schemas.microsoft.com/office/2006/metadata/properties" xmlns:ns1="http://schemas.microsoft.com/sharepoint/v3" xmlns:ns2="aeb3e8e0-784a-4348-b8a9-74d788c4fa59" targetNamespace="http://schemas.microsoft.com/office/2006/metadata/properties" ma:root="true" ma:fieldsID="14014668084324cbcc68611e0fc62b66" ns1:_="" ns2:_="">
    <xsd:import namespace="http://schemas.microsoft.com/sharepoint/v3"/>
    <xsd:import namespace="aeb3e8e0-784a-4348-b8a9-74d788c4fa59"/>
    <xsd:element name="properties">
      <xsd:complexType>
        <xsd:sequence>
          <xsd:element name="documentManagement">
            <xsd:complexType>
              <xsd:all>
                <xsd:element ref="ns1:ELibraryBalanceEntity" minOccurs="0"/>
                <xsd:element ref="ns1:ELibraryCPU" minOccurs="0"/>
                <xsd:element ref="ns1:ELibraryBusiness" minOccurs="0"/>
                <xsd:element ref="ns2:TaxKeywordTaxHTField" minOccurs="0"/>
                <xsd:element ref="ns2:TaxCatchAll" minOccurs="0"/>
                <xsd:element ref="ns1:ELibraryDivi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LibraryBalanceEntity" ma:index="0" nillable="true" ma:displayName="Филиал" ma:list="1f3a9be0-27f2-4961-9ad3-88d918581790" ma:internalName="ELibraryBalanceEntity" ma:showField="Title" ma:web="244a0b34-bfca-4d87-980d-c47e5c7554f1">
      <xsd:simpleType>
        <xsd:restriction base="dms:Lookup"/>
      </xsd:simpleType>
    </xsd:element>
    <xsd:element name="ELibraryCPU" ma:index="1" nillable="true" ma:displayName="ЦПУ" ma:list="c4a1c8c4-cd4c-4942-95fb-86c3f02b7f5b" ma:internalName="ELibraryCPU" ma:showField="Title" ma:web="244a0b34-bfca-4d87-980d-c47e5c7554f1">
      <xsd:simpleType>
        <xsd:restriction base="dms:Lookup"/>
      </xsd:simpleType>
    </xsd:element>
    <xsd:element name="ELibraryBusiness" ma:index="2" nillable="true" ma:displayName="Бизнес-процессы" ma:list="5ac47761-5ba4-47e7-bc1c-995e86943e8d" ma:internalName="ELibraryBusiness" ma:showField="Title" ma:web="244a0b34-bfca-4d87-980d-c47e5c7554f1">
      <xsd:simpleType>
        <xsd:restriction base="dms:Lookup"/>
      </xsd:simpleType>
    </xsd:element>
    <xsd:element name="ELibraryDivision" ma:index="6" nillable="true" ma:displayName="Ответственное подразделение" ma:list="464feaf8-3557-4a5f-93fe-e4ba45007064" ma:internalName="ELibraryDivision" ma:showField="Title" ma:web="244a0b34-bfca-4d87-980d-c47e5c7554f1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b3e8e0-784a-4348-b8a9-74d788c4fa5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Корпоративные ключевые слова" ma:fieldId="{23f27201-bee3-471e-b2e7-b64fd8b7ca38}" ma:taxonomyMulti="true" ma:sspId="5b2237b7-93fa-4c59-b6c1-1f36bdf37a2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Столбец для захвата всех терминов таксономии" ma:hidden="true" ma:list="{b0678bf0-9cbf-44b1-b24d-f3fdef66ebb4}" ma:internalName="TaxCatchAll" ma:showField="CatchAllData" ma:web="aeb3e8e0-784a-4348-b8a9-74d788c4f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LibraryDivision xmlns="http://schemas.microsoft.com/sharepoint/v3" xsi:nil="true"/>
    <TaxKeywordTaxHTField xmlns="aeb3e8e0-784a-4348-b8a9-74d788c4fa59">
      <Terms xmlns="http://schemas.microsoft.com/office/infopath/2007/PartnerControls"/>
    </TaxKeywordTaxHTField>
    <TaxCatchAll xmlns="aeb3e8e0-784a-4348-b8a9-74d788c4fa59"/>
    <ELibraryBalanceEntity xmlns="http://schemas.microsoft.com/sharepoint/v3">1</ELibraryBalanceEntity>
    <ELibraryCPU xmlns="http://schemas.microsoft.com/sharepoint/v3" xsi:nil="true"/>
    <ELibraryBusines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94BB976-0A77-438D-A0E7-7B6F6738AFA2}"/>
</file>

<file path=customXml/itemProps2.xml><?xml version="1.0" encoding="utf-8"?>
<ds:datastoreItem xmlns:ds="http://schemas.openxmlformats.org/officeDocument/2006/customXml" ds:itemID="{A22F2E99-5A14-4142-9A63-8EC0FD748027}"/>
</file>

<file path=customXml/itemProps3.xml><?xml version="1.0" encoding="utf-8"?>
<ds:datastoreItem xmlns:ds="http://schemas.openxmlformats.org/officeDocument/2006/customXml" ds:itemID="{8EE74431-4337-4111-9DFC-423CF21CC0C9}"/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3299</Words>
  <Application>Microsoft Office PowerPoint</Application>
  <PresentationFormat>Широкоэкранный</PresentationFormat>
  <Paragraphs>849</Paragraphs>
  <Slides>58</Slides>
  <Notes>57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71" baseType="lpstr">
      <vt:lpstr>Arial</vt:lpstr>
      <vt:lpstr>Arial Narrow</vt:lpstr>
      <vt:lpstr>Arial,Bold</vt:lpstr>
      <vt:lpstr>Bodoni MT Black</vt:lpstr>
      <vt:lpstr>Calibri</vt:lpstr>
      <vt:lpstr>Calibri Light</vt:lpstr>
      <vt:lpstr>Symbol</vt:lpstr>
      <vt:lpstr>Times New Roman</vt:lpstr>
      <vt:lpstr>TimesNewRomanPSMT</vt:lpstr>
      <vt:lpstr>Wingdings</vt:lpstr>
      <vt:lpstr>Wingdings 2</vt:lpstr>
      <vt:lpstr>3_Тема Office</vt:lpstr>
      <vt:lpstr>HDOfficeLightV0</vt:lpstr>
      <vt:lpstr>Презентация PowerPoint</vt:lpstr>
      <vt:lpstr>Введение  О проекте «Азбука цифровой трансформации: просто о сложном»</vt:lpstr>
      <vt:lpstr>КОНЦЕПЦИЯ «ЦИФРОВАЯ ТРАНСФОРМАЦИЯ 2030» – ФУНДАМЕНТАЛЬНЫЙ ОТРАСЛЕВОЙ ДОКУМЕНТ</vt:lpstr>
      <vt:lpstr>«АЗБУКА ЦИФРОВОЙ ТРАНСФОРМАЦИИ: ПРОСТО О СЛОЖНОМ» –  ИНСТРУМЕНТ ПОВЫШЕНИЯ ОСВЕДОМЛЕННОСТИ И ИНФОРМИРОВАННОСТИ ПЕРСОНАЛА </vt:lpstr>
      <vt:lpstr>Обзор учебника для работников электросетевого комплекса  «Азбука цифровой трансформации: просто о сложном»</vt:lpstr>
      <vt:lpstr>Часть 1.  Предпосылки и пути развития</vt:lpstr>
      <vt:lpstr>ЭНЕРГОСИСТЕМА – СЛОЖНЫЙ ОРГАНИЗМ</vt:lpstr>
      <vt:lpstr>ЭНЕРГОСИСТЕМА ВЧЕРА (КАК БЫЛО)</vt:lpstr>
      <vt:lpstr>ЭНЕРГОСИСТЕМА СЕГОДНЯ (КАК ЕСТЬ)</vt:lpstr>
      <vt:lpstr>ПУТИ РАЗВИТИЯ ЭНЕРГОСИСТЕМЫ. КАК ПОПАСТЬ В «ЗАВТРА»?</vt:lpstr>
      <vt:lpstr>ЭНЕРГОСИСТЕМА ЗАВТРА (КАК ДОЛЖНО БЫТЬ)</vt:lpstr>
      <vt:lpstr>«Цифровой след»</vt:lpstr>
      <vt:lpstr>«Цифровой след»</vt:lpstr>
      <vt:lpstr>«Цифровой след»</vt:lpstr>
      <vt:lpstr>ФРАГМЕНТАРНОСТЬ И РАЗРОЗНЕННОСТЬ ИНФОРМАЦИОННЫХ СИСТЕМ</vt:lpstr>
      <vt:lpstr>ОТКУДА СЛОВО «ЦИФРА»?</vt:lpstr>
      <vt:lpstr>ЭНЕРГОСИСТЕМА 2030 (К ЧЕМУ ИДЕМ…)</vt:lpstr>
      <vt:lpstr>ПРИМЕР ЦИФРОВИЗАЦИИ ИЗ ЖИЗНИ</vt:lpstr>
      <vt:lpstr>Часть 2.  Система управления цифровой электрической сетью</vt:lpstr>
      <vt:lpstr>Презентация PowerPoint</vt:lpstr>
      <vt:lpstr>Презентация PowerPoint</vt:lpstr>
      <vt:lpstr>«НЕРВНАЯ СИСТЕМА» ЭЛЕКТРИЧЕСКОЙ СЕТИ – СИСТЕМА УПРАВЛЕНИЯ</vt:lpstr>
      <vt:lpstr>ПРОГРАММНО-ТЕХНИЧЕСКИЙ КОМПЛЕКС (ПТК) ВЕРХНЕГО УРОВНЯ НА ОСНОВЕ CIM-МОДЕЛИ СЕТИ</vt:lpstr>
      <vt:lpstr>ПОНЯТИЕ CIM-МОДЕЛИ СЕТИ</vt:lpstr>
      <vt:lpstr>Часть 3.  Строение цифровой электрической сети</vt:lpstr>
      <vt:lpstr>«СТРОЕНИЕ» ЦИФРОВОЙ ЭЛЕКТРИЧЕСКОЙ СЕТИ</vt:lpstr>
      <vt:lpstr>2.1. «Руки»</vt:lpstr>
      <vt:lpstr>РЕКЛОУЗЕР – УМНЫЙ КОММУТАЦИОННЫЙ АППАРАТ</vt:lpstr>
      <vt:lpstr>ЭФФЕКТИВНОЕ ПРИМЕНЕНИЕ РЕКЛОУЗЕРА</vt:lpstr>
      <vt:lpstr>ЭФФЕКТИВНОЕ ПРИМЕНЕНИЕ РЕКЛОУЗЕРА</vt:lpstr>
      <vt:lpstr>ЭФФЕКТИВНОЕ ПРИМЕНЕНИЕ РЕКЛОУЗЕРА</vt:lpstr>
      <vt:lpstr>ЭФФЕКТИВНОЕ ПРИМЕНЕНИЕ РЕКЛОУЗЕРА</vt:lpstr>
      <vt:lpstr>ЭФФЕКТИВНОЕ ПРИМЕНЕНИЕ РЕКЛОУЗЕРА</vt:lpstr>
      <vt:lpstr>ИНТЕЛЛЕКТУАЛЬНЫЙ РАЗЪЕДИНИТЕЛЬ И ВЫКЛЮЧАТЕЛЬ НАГРУЗКИ</vt:lpstr>
      <vt:lpstr>ЭФФЕКТИВНОЕ ПРИМЕНЕНИЕ ИНТЕЛЛЕКТУАЛЬНЫХ ВЫКЛЮЧАТЕЛЕЙ НАГРУЗКИ</vt:lpstr>
      <vt:lpstr>ЭФФЕКТИВНОЕ ПРИМЕНЕНИЕ ИНТЕЛЛЕКТУАЛЬНЫХ ВЫКЛЮЧАТЕЛЕЙ НАГРУЗКИ</vt:lpstr>
      <vt:lpstr>ЭФФЕКТИВНОЕ ПРИМЕНЕНИЕ ИНТЕЛЛЕКТУАЛЬНЫХ ВЫКЛЮЧАТЕЛЕЙ НАГРУЗКИ</vt:lpstr>
      <vt:lpstr>2.2. «Глаза»</vt:lpstr>
      <vt:lpstr>ИНДИКАТОР КОРОТКОГО ЗАМЫКАНИЯ (ИКЗ)</vt:lpstr>
      <vt:lpstr>Презентация PowerPoint</vt:lpstr>
      <vt:lpstr>Презентация PowerPoint</vt:lpstr>
      <vt:lpstr>2.2. «Нервы»</vt:lpstr>
      <vt:lpstr>ОСНОВНЫЕ СПОСОБЫ ПЕРЕДАЧИ ДАННЫХ В ЦИФРОВЫХ СЕТЯХ</vt:lpstr>
      <vt:lpstr>ЦИФРОВАЯ ПОДСТАНЦИЯ 35-110 кВ</vt:lpstr>
      <vt:lpstr>2.3. Цифровые технологии в эксплуатации</vt:lpstr>
      <vt:lpstr>ЦИФРОВОЙ ЭЛЕКТРОМОНТЕР</vt:lpstr>
      <vt:lpstr>СПУТНИКОВЫЙ МОНИТОРИНГ АВТОТРАНСПОРТА – СИСТЕМА ГЛОНАСС</vt:lpstr>
      <vt:lpstr>2.4. Перспективные технологии цифровой электрической сети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…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asm</dc:creator>
  <cp:keywords/>
  <cp:lastModifiedBy>Якшина Наталья Владимировна</cp:lastModifiedBy>
  <cp:revision>1387</cp:revision>
  <cp:lastPrinted>2019-01-28T09:07:34Z</cp:lastPrinted>
  <dcterms:created xsi:type="dcterms:W3CDTF">2017-08-13T12:51:54Z</dcterms:created>
  <dcterms:modified xsi:type="dcterms:W3CDTF">2019-02-12T06:57:49Z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0x01010000274CEFBCA449F0AEC13C9C0C364B5100E15A5CFE3A924B4AB1A3DC92F0DD81C0</vt:lpwstr>
  </property>
  <property fmtid="{D5CDD505-2E9C-101B-9397-08002B2CF9AE}" pid="3" name="TaxKeyword">
    <vt:lpwstr/>
  </property>
</Properties>
</file>