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4" r:id="rId2"/>
    <p:sldId id="286" r:id="rId3"/>
    <p:sldId id="318" r:id="rId4"/>
    <p:sldId id="300" r:id="rId5"/>
    <p:sldId id="301" r:id="rId6"/>
    <p:sldId id="302" r:id="rId7"/>
    <p:sldId id="313" r:id="rId8"/>
    <p:sldId id="314" r:id="rId9"/>
    <p:sldId id="315" r:id="rId10"/>
    <p:sldId id="316" r:id="rId11"/>
    <p:sldId id="317" r:id="rId12"/>
    <p:sldId id="303" r:id="rId13"/>
    <p:sldId id="320" r:id="rId14"/>
    <p:sldId id="321" r:id="rId15"/>
    <p:sldId id="319" r:id="rId16"/>
    <p:sldId id="322" r:id="rId17"/>
    <p:sldId id="323" r:id="rId18"/>
    <p:sldId id="305" r:id="rId19"/>
    <p:sldId id="324" r:id="rId20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4C0C6"/>
    <a:srgbClr val="58B000"/>
    <a:srgbClr val="68D000"/>
    <a:srgbClr val="B8FF09"/>
    <a:srgbClr val="537403"/>
    <a:srgbClr val="E8FFB9"/>
    <a:srgbClr val="FFFFFF"/>
    <a:srgbClr val="5FB6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5" autoAdjust="0"/>
    <p:restoredTop sz="85248" autoAdjust="0"/>
  </p:normalViewPr>
  <p:slideViewPr>
    <p:cSldViewPr>
      <p:cViewPr>
        <p:scale>
          <a:sx n="70" d="100"/>
          <a:sy n="70" d="100"/>
        </p:scale>
        <p:origin x="-2388" y="-7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504" y="-10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093F11-8CB0-408D-B55D-5F530EF1A359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A704F9-B3BF-4C4A-8644-9BE1F98AF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553368-7A19-4E80-9FFA-B3978288D5B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F497A3-0F0A-4192-A938-453A896DB80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E2AB5C-3317-4524-B9CC-EF520826301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BCE46A-8611-4081-95A0-0130BBA91873}" type="slidenum">
              <a:rPr lang="ru-RU" smtClean="0">
                <a:latin typeface="Calibri" pitchFamily="34" charset="0"/>
              </a:rPr>
              <a:pPr/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Тутт тоже надо отдельные слайды на каждое мероприятияе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B6E67-5B0F-4CA2-8D1B-0367F39F2A3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Тутт тоже надо отдельные слайды на каждое мероприятияе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734B93-2E31-48DB-85C1-C88B3941164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23D2F-C3E1-41AA-A66F-6C1EA83E53D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180FEE-252B-4E92-8388-8496878E1A9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50D0-676A-494D-A70A-F6A9667F1D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AFED7-7A2A-45A3-AAB1-142F29EA82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3D0-B1EA-4AFC-B21A-0A5D32326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0A9E0-C711-4FEE-8043-C1ED7C14A2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811B-26E0-4E79-9274-81AF8A4AB5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3FAE7-4213-4C1B-B48C-EE8D1A9DEF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627B-2077-4F4F-924E-1B54C7FDD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C236-D2BA-4A46-9F0C-6D5713585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76A5-8527-48A0-AB5A-BBEECF07BE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E79B8-0405-48BE-ADC8-D38905694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FAC8-2D89-444C-9625-A867732EBE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DE0B-CF06-47EE-A5A7-027919AD1D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168E-DF72-452D-B76B-962F878CAE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fld id="{FD91C397-8628-4EC3-BC9E-5CE607D347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  <a:ea typeface="ＭＳ Ｐゴシック" charset="-128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  <a:ea typeface="ＭＳ Ｐゴシック" charset="-128"/>
          <a:cs typeface="ＭＳ Ｐゴシック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  <a:ea typeface="ＭＳ Ｐゴシック" charset="-128"/>
          <a:cs typeface="ＭＳ Ｐゴシック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binc.kirov.ru/totheschool/wel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4540250" y="655320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Слайд 1</a:t>
            </a:r>
          </a:p>
        </p:txBody>
      </p:sp>
      <p:pic>
        <p:nvPicPr>
          <p:cNvPr id="16386" name="Picture 8" descr="0111"/>
          <p:cNvPicPr>
            <a:picLocks noChangeAspect="1" noChangeArrowheads="1"/>
          </p:cNvPicPr>
          <p:nvPr/>
        </p:nvPicPr>
        <p:blipFill>
          <a:blip r:embed="rId2"/>
          <a:srcRect l="2205" r="3578"/>
          <a:stretch>
            <a:fillRect/>
          </a:stretch>
        </p:blipFill>
        <p:spPr bwMode="auto">
          <a:xfrm>
            <a:off x="0" y="0"/>
            <a:ext cx="9906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File:Coat of arms of Kirov Reg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7550" y="314325"/>
            <a:ext cx="11874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Заголовок 1"/>
          <p:cNvSpPr>
            <a:spLocks noGrp="1"/>
          </p:cNvSpPr>
          <p:nvPr>
            <p:ph type="ctrTitle"/>
          </p:nvPr>
        </p:nvSpPr>
        <p:spPr>
          <a:xfrm>
            <a:off x="3028950" y="4464050"/>
            <a:ext cx="6489700" cy="2373313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Федеральная программа</a:t>
            </a:r>
            <a:br>
              <a:rPr lang="ru-RU" sz="3200" b="1" smtClean="0">
                <a:solidFill>
                  <a:schemeClr val="bg1"/>
                </a:solidFill>
              </a:rPr>
            </a:br>
            <a:r>
              <a:rPr lang="ru-RU" sz="3200" b="1" smtClean="0">
                <a:solidFill>
                  <a:schemeClr val="bg1"/>
                </a:solidFill>
              </a:rPr>
              <a:t>«Ты – предприниматель»</a:t>
            </a:r>
            <a:br>
              <a:rPr lang="ru-RU" sz="3200" b="1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  <a:latin typeface="Arial" charset="0"/>
              </a:rPr>
              <a:t>в Кировской области</a:t>
            </a:r>
            <a:endParaRPr lang="ru-RU" sz="350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9" name="Picture 3" descr="3223"/>
          <p:cNvPicPr>
            <a:picLocks noChangeAspect="1" noChangeArrowheads="1"/>
          </p:cNvPicPr>
          <p:nvPr/>
        </p:nvPicPr>
        <p:blipFill>
          <a:blip r:embed="rId4"/>
          <a:srcRect t="12357"/>
          <a:stretch>
            <a:fillRect/>
          </a:stretch>
        </p:blipFill>
        <p:spPr bwMode="auto">
          <a:xfrm>
            <a:off x="2144713" y="2276475"/>
            <a:ext cx="39608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2" descr="90009"/>
          <p:cNvPicPr>
            <a:picLocks noChangeAspect="1" noChangeArrowheads="1"/>
          </p:cNvPicPr>
          <p:nvPr/>
        </p:nvPicPr>
        <p:blipFill>
          <a:blip r:embed="rId5"/>
          <a:srcRect l="2908" r="2071"/>
          <a:stretch>
            <a:fillRect/>
          </a:stretch>
        </p:blipFill>
        <p:spPr bwMode="auto">
          <a:xfrm>
            <a:off x="0" y="0"/>
            <a:ext cx="99060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Объект 2"/>
          <p:cNvSpPr>
            <a:spLocks noGrp="1"/>
          </p:cNvSpPr>
          <p:nvPr>
            <p:ph idx="1"/>
          </p:nvPr>
        </p:nvSpPr>
        <p:spPr>
          <a:xfrm>
            <a:off x="2220913" y="1665288"/>
            <a:ext cx="7332662" cy="1655762"/>
          </a:xfrm>
        </p:spPr>
        <p:txBody>
          <a:bodyPr/>
          <a:lstStyle/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kern="1200" dirty="0">
                <a:solidFill>
                  <a:schemeClr val="accent2"/>
                </a:solidFill>
                <a:latin typeface="Arial" charset="0"/>
              </a:rPr>
              <a:t>Многопрофильный проект для старшеклассников и студентов, направленный на адаптацию молодежи к условиям современного общества, поиск своего места в нём.</a:t>
            </a:r>
          </a:p>
        </p:txBody>
      </p:sp>
      <p:sp>
        <p:nvSpPr>
          <p:cNvPr id="11302" name="Заголовок 1"/>
          <p:cNvSpPr>
            <a:spLocks/>
          </p:cNvSpPr>
          <p:nvPr/>
        </p:nvSpPr>
        <p:spPr bwMode="auto">
          <a:xfrm>
            <a:off x="2924175" y="735013"/>
            <a:ext cx="69818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«Вятский экономический лагерь»</a:t>
            </a:r>
          </a:p>
        </p:txBody>
      </p:sp>
      <p:pic>
        <p:nvPicPr>
          <p:cNvPr id="11303" name="Picture 5" descr="Изображение 5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4675" y="3789363"/>
            <a:ext cx="38989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4" name="Объект 2"/>
          <p:cNvSpPr txBox="1">
            <a:spLocks/>
          </p:cNvSpPr>
          <p:nvPr/>
        </p:nvSpPr>
        <p:spPr bwMode="auto">
          <a:xfrm>
            <a:off x="428625" y="3068638"/>
            <a:ext cx="52260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20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i="1">
                <a:solidFill>
                  <a:schemeClr val="accent2"/>
                </a:solidFill>
              </a:rPr>
              <a:t>Смена - август 2013 года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20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 b="1" i="1">
                <a:solidFill>
                  <a:schemeClr val="accent2"/>
                </a:solidFill>
              </a:rPr>
              <a:t>Школа вожатых – март-май 2013 года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000">
                <a:solidFill>
                  <a:srgbClr val="FF0000"/>
                </a:solidFill>
              </a:rPr>
              <a:t>Школа вожатых ВЭЛ</a:t>
            </a: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– это этап подготовки персонала для участия в </a:t>
            </a:r>
            <a:r>
              <a:rPr lang="ru-RU" sz="2000">
                <a:hlinkClick r:id="rId7"/>
              </a:rPr>
              <a:t>Вятском экономическом лагере</a:t>
            </a:r>
            <a:r>
              <a:rPr lang="ru-RU" sz="2000"/>
              <a:t>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i="1">
              <a:solidFill>
                <a:schemeClr val="accent2"/>
              </a:solidFill>
            </a:endParaRPr>
          </a:p>
        </p:txBody>
      </p:sp>
      <p:graphicFrame>
        <p:nvGraphicFramePr>
          <p:cNvPr id="11298" name="Object 34"/>
          <p:cNvGraphicFramePr>
            <a:graphicFrameLocks noChangeAspect="1"/>
          </p:cNvGraphicFramePr>
          <p:nvPr/>
        </p:nvGraphicFramePr>
        <p:xfrm>
          <a:off x="741363" y="1387475"/>
          <a:ext cx="1651000" cy="1384300"/>
        </p:xfrm>
        <a:graphic>
          <a:graphicData uri="http://schemas.openxmlformats.org/presentationml/2006/ole">
            <p:oleObj spid="_x0000_s11298" name="Рисунок" r:id="rId8" imgW="903732" imgH="792480" progId="Word.Picture.8">
              <p:embed/>
            </p:oleObj>
          </a:graphicData>
        </a:graphic>
      </p:graphicFrame>
      <p:pic>
        <p:nvPicPr>
          <p:cNvPr id="11305" name="Picture 7" descr="File:Coat of arms of Kirov Region.sv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3223"/>
          <p:cNvPicPr>
            <a:picLocks noChangeAspect="1" noChangeArrowheads="1"/>
          </p:cNvPicPr>
          <p:nvPr/>
        </p:nvPicPr>
        <p:blipFill>
          <a:blip r:embed="rId2"/>
          <a:srcRect t="12357"/>
          <a:stretch>
            <a:fillRect/>
          </a:stretch>
        </p:blipFill>
        <p:spPr bwMode="auto">
          <a:xfrm>
            <a:off x="444500" y="2162175"/>
            <a:ext cx="4976813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90009"/>
          <p:cNvPicPr>
            <a:picLocks noChangeAspect="1" noChangeArrowheads="1"/>
          </p:cNvPicPr>
          <p:nvPr/>
        </p:nvPicPr>
        <p:blipFill>
          <a:blip r:embed="rId3"/>
          <a:srcRect l="2908" r="2071"/>
          <a:stretch>
            <a:fillRect/>
          </a:stretch>
        </p:blipFill>
        <p:spPr bwMode="auto">
          <a:xfrm>
            <a:off x="0" y="0"/>
            <a:ext cx="9906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20713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ru-RU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Ежегодная итоговая конференция</a:t>
            </a:r>
            <a:br>
              <a:rPr lang="ru-RU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r>
              <a:rPr lang="ru-RU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«Ты – предприниматель»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2162175"/>
            <a:ext cx="4445000" cy="2879725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700" b="1" i="1" kern="1200" dirty="0">
                <a:solidFill>
                  <a:schemeClr val="accent2"/>
                </a:solidFill>
                <a:latin typeface="Arial" charset="0"/>
              </a:rPr>
              <a:t>Сроки проведения: </a:t>
            </a:r>
            <a:r>
              <a:rPr lang="ru-RU" sz="1700" i="1" kern="1200" dirty="0">
                <a:solidFill>
                  <a:schemeClr val="accent2"/>
                </a:solidFill>
                <a:latin typeface="Arial" charset="0"/>
              </a:rPr>
              <a:t>апрель 2013 года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1700" b="1" i="1" kern="12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700" b="1" i="1" kern="1200" dirty="0" smtClean="0">
                <a:solidFill>
                  <a:schemeClr val="accent2"/>
                </a:solidFill>
                <a:latin typeface="Arial" charset="0"/>
              </a:rPr>
              <a:t>Место </a:t>
            </a:r>
            <a:r>
              <a:rPr lang="ru-RU" sz="1700" b="1" i="1" kern="1200" dirty="0">
                <a:solidFill>
                  <a:schemeClr val="accent2"/>
                </a:solidFill>
                <a:latin typeface="Arial" charset="0"/>
              </a:rPr>
              <a:t>проведения: </a:t>
            </a:r>
            <a:r>
              <a:rPr lang="ru-RU" sz="1700" i="1" kern="1200" dirty="0" err="1">
                <a:solidFill>
                  <a:schemeClr val="accent2"/>
                </a:solidFill>
                <a:latin typeface="Arial" charset="0"/>
              </a:rPr>
              <a:t>г.Киров</a:t>
            </a:r>
            <a:r>
              <a:rPr lang="ru-RU" sz="1700" i="1" kern="1200" dirty="0">
                <a:solidFill>
                  <a:schemeClr val="accent2"/>
                </a:solidFill>
                <a:latin typeface="Arial" charset="0"/>
              </a:rPr>
              <a:t>, Областной дворец молодежи.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1700" b="1" i="1" kern="12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700" b="1" i="1" kern="1200" dirty="0" smtClean="0">
                <a:solidFill>
                  <a:schemeClr val="accent2"/>
                </a:solidFill>
                <a:latin typeface="Arial" charset="0"/>
              </a:rPr>
              <a:t>Цель</a:t>
            </a:r>
            <a:r>
              <a:rPr lang="ru-RU" sz="1700" b="1" i="1" kern="1200" dirty="0">
                <a:solidFill>
                  <a:schemeClr val="accent2"/>
                </a:solidFill>
                <a:latin typeface="Arial" charset="0"/>
              </a:rPr>
              <a:t>: </a:t>
            </a:r>
            <a:r>
              <a:rPr lang="ru-RU" sz="1700" i="1" kern="1200" dirty="0">
                <a:solidFill>
                  <a:schemeClr val="accent2"/>
                </a:solidFill>
                <a:latin typeface="Arial" charset="0"/>
              </a:rPr>
              <a:t>ознакомление общественности и представителей различных предприятий и организаций с результатами работы и достижениями в сфере молодёжного предпринимательства в Кировской области.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46100" y="5300663"/>
            <a:ext cx="89693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buFontTx/>
              <a:buChar char="-"/>
            </a:pPr>
            <a:r>
              <a:rPr lang="ru-RU" sz="1700" b="1" i="1">
                <a:solidFill>
                  <a:schemeClr val="accent2"/>
                </a:solidFill>
              </a:rPr>
              <a:t>выставка проектов участников программы «Ты - предприниматель»</a:t>
            </a:r>
          </a:p>
          <a:p>
            <a:pPr marL="342900" indent="-342900" algn="just">
              <a:lnSpc>
                <a:spcPct val="80000"/>
              </a:lnSpc>
              <a:buFontTx/>
              <a:buChar char="-"/>
            </a:pPr>
            <a:r>
              <a:rPr lang="ru-RU" sz="1700" b="1" i="1">
                <a:solidFill>
                  <a:schemeClr val="accent2"/>
                </a:solidFill>
              </a:rPr>
              <a:t>тренинги, дискуссионные семинары, круглые столы</a:t>
            </a:r>
          </a:p>
          <a:p>
            <a:pPr marL="342900" indent="-342900" algn="just">
              <a:lnSpc>
                <a:spcPct val="80000"/>
              </a:lnSpc>
              <a:buFontTx/>
              <a:buChar char="-"/>
            </a:pPr>
            <a:r>
              <a:rPr lang="ru-RU" sz="1700" b="1" i="1">
                <a:solidFill>
                  <a:schemeClr val="accent2"/>
                </a:solidFill>
              </a:rPr>
              <a:t>поиск и привлечение партнёров.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0788" y="2349500"/>
            <a:ext cx="44465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File:Coat of arms of Kirov Region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3223"/>
          <p:cNvPicPr>
            <a:picLocks noChangeAspect="1" noChangeArrowheads="1"/>
          </p:cNvPicPr>
          <p:nvPr/>
        </p:nvPicPr>
        <p:blipFill>
          <a:blip r:embed="rId2"/>
          <a:srcRect t="11133"/>
          <a:stretch>
            <a:fillRect/>
          </a:stretch>
        </p:blipFill>
        <p:spPr bwMode="auto">
          <a:xfrm>
            <a:off x="3108325" y="2043113"/>
            <a:ext cx="4392613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90009"/>
          <p:cNvPicPr>
            <a:picLocks noChangeAspect="1" noChangeArrowheads="1"/>
          </p:cNvPicPr>
          <p:nvPr/>
        </p:nvPicPr>
        <p:blipFill>
          <a:blip r:embed="rId3"/>
          <a:srcRect l="2908" r="2071"/>
          <a:stretch>
            <a:fillRect/>
          </a:stretch>
        </p:blipFill>
        <p:spPr bwMode="auto">
          <a:xfrm>
            <a:off x="0" y="0"/>
            <a:ext cx="99060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560388" y="1484313"/>
            <a:ext cx="91297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chemeClr val="accent2"/>
                </a:solidFill>
              </a:rPr>
              <a:t>                        </a:t>
            </a:r>
            <a:r>
              <a:rPr lang="ru-RU" sz="2800" b="1">
                <a:solidFill>
                  <a:srgbClr val="FF0000"/>
                </a:solidFill>
              </a:rPr>
              <a:t>Сопровождение</a:t>
            </a:r>
          </a:p>
          <a:p>
            <a:pPr marL="342900" indent="-342900" algn="ctr"/>
            <a:endParaRPr lang="ru-RU" sz="3200" b="1">
              <a:solidFill>
                <a:schemeClr val="accent2"/>
              </a:solidFill>
            </a:endParaRPr>
          </a:p>
          <a:p>
            <a:pPr marL="342900" indent="-342900"/>
            <a:r>
              <a:rPr lang="ru-RU" sz="2400" b="1" u="sng">
                <a:solidFill>
                  <a:schemeClr val="hlink"/>
                </a:solidFill>
              </a:rPr>
              <a:t>Задачи:</a:t>
            </a:r>
          </a:p>
          <a:p>
            <a:pPr marL="342900" indent="-342900"/>
            <a:r>
              <a:rPr lang="ru-RU" b="1" u="sng"/>
              <a:t> </a:t>
            </a:r>
          </a:p>
          <a:p>
            <a:pPr marL="342900" indent="-342900" algn="just">
              <a:buFontTx/>
              <a:buChar char="-"/>
            </a:pPr>
            <a:r>
              <a:rPr lang="ru-RU" sz="1700" b="1" i="1">
                <a:solidFill>
                  <a:schemeClr val="accent2"/>
                </a:solidFill>
              </a:rPr>
              <a:t>поддержка начинающих предпринимателей;</a:t>
            </a:r>
          </a:p>
          <a:p>
            <a:pPr marL="342900" indent="-342900" algn="just">
              <a:buFontTx/>
              <a:buChar char="-"/>
            </a:pPr>
            <a:endParaRPr lang="ru-RU" sz="1700" b="1" i="1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700" b="1" i="1">
                <a:solidFill>
                  <a:schemeClr val="accent2"/>
                </a:solidFill>
              </a:rPr>
              <a:t>развитие действующих предпринимателей (новый бизнес, развитие существующего бизнеса, инновационный бизнес).</a:t>
            </a:r>
          </a:p>
          <a:p>
            <a:pPr marL="342900" indent="-342900">
              <a:buFontTx/>
              <a:buChar char="•"/>
            </a:pPr>
            <a:endParaRPr lang="ru-RU" b="1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4540250" y="655320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Слайд 3</a:t>
            </a: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4" name="Picture 7" descr="File:Coat of arms of Kirov Reg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3223"/>
          <p:cNvPicPr>
            <a:picLocks noChangeAspect="1" noChangeArrowheads="1"/>
          </p:cNvPicPr>
          <p:nvPr/>
        </p:nvPicPr>
        <p:blipFill>
          <a:blip r:embed="rId2"/>
          <a:srcRect t="11133"/>
          <a:stretch>
            <a:fillRect/>
          </a:stretch>
        </p:blipFill>
        <p:spPr bwMode="auto">
          <a:xfrm>
            <a:off x="923925" y="2089150"/>
            <a:ext cx="404336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90009"/>
          <p:cNvPicPr>
            <a:picLocks noChangeAspect="1" noChangeArrowheads="1"/>
          </p:cNvPicPr>
          <p:nvPr/>
        </p:nvPicPr>
        <p:blipFill>
          <a:blip r:embed="rId3"/>
          <a:srcRect l="2908" r="2071"/>
          <a:stretch>
            <a:fillRect/>
          </a:stretch>
        </p:blipFill>
        <p:spPr bwMode="auto">
          <a:xfrm>
            <a:off x="0" y="0"/>
            <a:ext cx="9906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858963" y="476250"/>
            <a:ext cx="8047037" cy="1143000"/>
          </a:xfrm>
        </p:spPr>
        <p:txBody>
          <a:bodyPr/>
          <a:lstStyle/>
          <a:p>
            <a:pPr marL="342900" indent="-342900">
              <a:defRPr/>
            </a:pPr>
            <a:r>
              <a:rPr lang="ru-RU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«Предпринимательский минимум»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9913" y="1484313"/>
            <a:ext cx="5159375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ru-RU" sz="1600" b="1" dirty="0">
              <a:latin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kern="1200" dirty="0">
                <a:solidFill>
                  <a:schemeClr val="accent2"/>
                </a:solidFill>
                <a:latin typeface="Arial" charset="0"/>
              </a:rPr>
              <a:t>Место проведения: </a:t>
            </a:r>
            <a:r>
              <a:rPr lang="ru-RU" sz="2000" i="1" kern="1200" dirty="0" err="1" smtClean="0">
                <a:solidFill>
                  <a:schemeClr val="accent2"/>
                </a:solidFill>
                <a:latin typeface="Arial" charset="0"/>
              </a:rPr>
              <a:t>г.Киров</a:t>
            </a: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ru-RU" sz="2000" i="1" kern="1200" dirty="0" err="1" smtClean="0">
                <a:solidFill>
                  <a:schemeClr val="accent2"/>
                </a:solidFill>
                <a:latin typeface="Arial" charset="0"/>
              </a:rPr>
              <a:t>ул.Герцена</a:t>
            </a: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, 56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i="1" kern="1200" dirty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kern="1200" dirty="0">
                <a:solidFill>
                  <a:schemeClr val="accent2"/>
                </a:solidFill>
                <a:latin typeface="Arial" charset="0"/>
              </a:rPr>
              <a:t>Сроки проведения: 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еженедельно (вторник с 10.00 до 12.00</a:t>
            </a: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i="1" kern="1200" dirty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kern="1200" dirty="0">
                <a:solidFill>
                  <a:schemeClr val="accent2"/>
                </a:solidFill>
                <a:latin typeface="Arial" charset="0"/>
              </a:rPr>
              <a:t>Цель: 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формирование и актуализация знаний начинающих предпринимателей для предупреждения возможных (типичных) ошибок при создании собственного бизнеса. </a:t>
            </a:r>
            <a:endParaRPr lang="ru-RU" sz="2000" i="1" kern="12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i="1" kern="1200" dirty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kern="1200" dirty="0">
                <a:solidFill>
                  <a:schemeClr val="accent2"/>
                </a:solidFill>
                <a:latin typeface="Arial" charset="0"/>
              </a:rPr>
              <a:t>Участники: 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жители Кировской области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 i="1" kern="1200" dirty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Юридические вопросы организации 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бизнеса;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Основы налогообложения</a:t>
            </a: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;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Поддержка малого бизнеса;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Управление 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персоналом.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ru-RU" sz="1800" dirty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3379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8813" y="1484313"/>
            <a:ext cx="363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90009"/>
          <p:cNvPicPr>
            <a:picLocks noChangeAspect="1" noChangeArrowheads="1"/>
          </p:cNvPicPr>
          <p:nvPr/>
        </p:nvPicPr>
        <p:blipFill>
          <a:blip r:embed="rId2"/>
          <a:srcRect l="2908" r="2071"/>
          <a:stretch>
            <a:fillRect/>
          </a:stretch>
        </p:blipFill>
        <p:spPr bwMode="auto">
          <a:xfrm>
            <a:off x="0" y="0"/>
            <a:ext cx="9906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3550" y="277813"/>
            <a:ext cx="6407150" cy="1139825"/>
          </a:xfrm>
        </p:spPr>
        <p:txBody>
          <a:bodyPr/>
          <a:lstStyle/>
          <a:p>
            <a:pPr marL="342900" indent="-342900">
              <a:defRPr/>
            </a:pPr>
            <a:r>
              <a:rPr lang="en-US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Business camp</a:t>
            </a:r>
            <a:endParaRPr lang="ru-RU" sz="2800" b="1" kern="12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94775" cy="13970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Трехдневный региональный форум молодых </a:t>
            </a: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предпринимателей - площадка 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для обмена опытом и </a:t>
            </a: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обучения.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 Участники: молодые предприниматели в возрасте от 18 до 30 </a:t>
            </a: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лет.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i="1" kern="1200" dirty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latin typeface="Arial" charset="0"/>
              </a:rPr>
              <a:t>Сроки проведения: </a:t>
            </a: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февраль 2013 года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i="1" kern="12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i="1" kern="1200" dirty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3399"/>
              </a:solidFill>
            </a:endParaRPr>
          </a:p>
        </p:txBody>
      </p:sp>
      <p:pic>
        <p:nvPicPr>
          <p:cNvPr id="34820" name="Picture 4" descr="Б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68638"/>
            <a:ext cx="452437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8475" y="2997200"/>
            <a:ext cx="47418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 i="1" dirty="0" smtClean="0">
              <a:solidFill>
                <a:schemeClr val="accent2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2"/>
                </a:solidFill>
                <a:latin typeface="Arial" charset="0"/>
              </a:rPr>
              <a:t>Программа </a:t>
            </a:r>
            <a:r>
              <a:rPr lang="ru-RU" sz="2000" b="1" i="1" dirty="0">
                <a:solidFill>
                  <a:schemeClr val="accent2"/>
                </a:solidFill>
                <a:latin typeface="Arial" charset="0"/>
              </a:rPr>
              <a:t>Форума: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Встречи с крупными предпринимателями Кировской области;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i="1" dirty="0" smtClean="0">
                <a:solidFill>
                  <a:schemeClr val="accent2"/>
                </a:solidFill>
                <a:latin typeface="Arial" charset="0"/>
              </a:rPr>
              <a:t>Интенсивная </a:t>
            </a: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образовательная </a:t>
            </a:r>
            <a:r>
              <a:rPr lang="ru-RU" sz="2000" i="1" dirty="0" smtClean="0">
                <a:solidFill>
                  <a:schemeClr val="accent2"/>
                </a:solidFill>
                <a:latin typeface="Arial" charset="0"/>
              </a:rPr>
              <a:t>программа; </a:t>
            </a:r>
            <a:endParaRPr lang="ru-RU" sz="2000" i="1" dirty="0">
              <a:solidFill>
                <a:schemeClr val="accent2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i="1" dirty="0" smtClean="0">
                <a:solidFill>
                  <a:schemeClr val="accent2"/>
                </a:solidFill>
                <a:latin typeface="Arial" charset="0"/>
              </a:rPr>
              <a:t>Конкурс-презентация </a:t>
            </a: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проектов участников лагеря,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Неформальное общение с коллегами и единомышленниками – молодыми и амбициозными бизнесменами </a:t>
            </a:r>
            <a:r>
              <a:rPr lang="ru-RU" sz="2000" i="1" dirty="0" smtClean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endParaRPr lang="ru-RU" sz="2000" i="1" dirty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3223"/>
          <p:cNvPicPr>
            <a:picLocks noChangeAspect="1" noChangeArrowheads="1"/>
          </p:cNvPicPr>
          <p:nvPr/>
        </p:nvPicPr>
        <p:blipFill>
          <a:blip r:embed="rId3"/>
          <a:srcRect t="11133"/>
          <a:stretch>
            <a:fillRect/>
          </a:stretch>
        </p:blipFill>
        <p:spPr bwMode="auto">
          <a:xfrm>
            <a:off x="1857375" y="2098675"/>
            <a:ext cx="404495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90009"/>
          <p:cNvPicPr>
            <a:picLocks noChangeAspect="1" noChangeArrowheads="1"/>
          </p:cNvPicPr>
          <p:nvPr/>
        </p:nvPicPr>
        <p:blipFill>
          <a:blip r:embed="rId4"/>
          <a:srcRect l="2908" r="2071"/>
          <a:stretch>
            <a:fillRect/>
          </a:stretch>
        </p:blipFill>
        <p:spPr bwMode="auto">
          <a:xfrm>
            <a:off x="0" y="0"/>
            <a:ext cx="9906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712913" y="836613"/>
            <a:ext cx="792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66CC"/>
                </a:solidFill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Всероссийский конкурс </a:t>
            </a:r>
            <a:br>
              <a:rPr lang="ru-RU" sz="28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«Молодой предприниматель России- 2012»</a:t>
            </a:r>
            <a:br>
              <a:rPr lang="ru-RU" sz="2800" b="1">
                <a:solidFill>
                  <a:srgbClr val="FF0000"/>
                </a:solidFill>
              </a:rPr>
            </a:b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84200" y="1760538"/>
            <a:ext cx="9050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cs typeface="Arial" charset="0"/>
              </a:rPr>
              <a:t> </a:t>
            </a:r>
            <a:endParaRPr lang="ru-RU" sz="1600" b="1" i="1">
              <a:cs typeface="Arial" charset="0"/>
            </a:endParaRPr>
          </a:p>
        </p:txBody>
      </p:sp>
      <p:pic>
        <p:nvPicPr>
          <p:cNvPr id="35845" name="Picture 7" descr="File:Coat of arms of Kirov Region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1600200"/>
            <a:ext cx="5719763" cy="5043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Цель - популяризация предпринимательства как эффективной стратегии в молодёжной среде.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	</a:t>
            </a:r>
            <a:endParaRPr lang="ru-RU" sz="2000" i="1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 smtClean="0">
                <a:solidFill>
                  <a:schemeClr val="accent2"/>
                </a:solidFill>
                <a:latin typeface="Arial" charset="0"/>
              </a:rPr>
              <a:t>2 </a:t>
            </a: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этапа конкурса: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региональный и всероссийский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i="1" dirty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Номинации: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«Инновационный бизнес»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«Успешный старт»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«Социально-ответственный бизнес»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«Школьный и студенческий бизнес» и др.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i="1" dirty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Участники: молодые предприниматели, соучредители юридических лиц или руководители субъектов предпринимательской деятельности от 16 до 30 лет.</a:t>
            </a:r>
          </a:p>
          <a:p>
            <a:pPr>
              <a:defRPr/>
            </a:pPr>
            <a:endParaRPr lang="ru-RU" sz="1800" dirty="0" smtClean="0"/>
          </a:p>
          <a:p>
            <a:pPr>
              <a:buFontTx/>
              <a:buNone/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buFontTx/>
              <a:buNone/>
              <a:defRPr/>
            </a:pPr>
            <a:endParaRPr lang="ru-RU" sz="1800" b="1" dirty="0" smtClean="0"/>
          </a:p>
          <a:p>
            <a:pPr>
              <a:buFontTx/>
              <a:buNone/>
              <a:defRPr/>
            </a:pPr>
            <a:endParaRPr lang="ru-RU" sz="18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35847" name="Picture 8" descr="http://cs301305.userapi.com/v301305664/23b3/E-zynH6w5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5500" y="2349500"/>
            <a:ext cx="344963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3223"/>
          <p:cNvPicPr>
            <a:picLocks noChangeAspect="1" noChangeArrowheads="1"/>
          </p:cNvPicPr>
          <p:nvPr/>
        </p:nvPicPr>
        <p:blipFill>
          <a:blip r:embed="rId3"/>
          <a:srcRect t="11133"/>
          <a:stretch>
            <a:fillRect/>
          </a:stretch>
        </p:blipFill>
        <p:spPr bwMode="auto">
          <a:xfrm>
            <a:off x="1857375" y="2098675"/>
            <a:ext cx="404495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90009"/>
          <p:cNvPicPr>
            <a:picLocks noChangeAspect="1" noChangeArrowheads="1"/>
          </p:cNvPicPr>
          <p:nvPr/>
        </p:nvPicPr>
        <p:blipFill>
          <a:blip r:embed="rId4"/>
          <a:srcRect l="2908" r="2071"/>
          <a:stretch>
            <a:fillRect/>
          </a:stretch>
        </p:blipFill>
        <p:spPr bwMode="auto">
          <a:xfrm>
            <a:off x="0" y="0"/>
            <a:ext cx="9906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073275" y="1009650"/>
            <a:ext cx="792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66CC"/>
                </a:solidFill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Всероссийский образовательный </a:t>
            </a:r>
            <a:br>
              <a:rPr lang="ru-RU" sz="28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Форум «Селигер»</a:t>
            </a:r>
            <a:br>
              <a:rPr lang="ru-RU" sz="2800" b="1">
                <a:solidFill>
                  <a:srgbClr val="FF0000"/>
                </a:solidFill>
              </a:rPr>
            </a:b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84200" y="1760538"/>
            <a:ext cx="9050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cs typeface="Arial" charset="0"/>
              </a:rPr>
              <a:t> </a:t>
            </a:r>
            <a:endParaRPr lang="ru-RU" sz="1600" b="1" i="1">
              <a:cs typeface="Arial" charset="0"/>
            </a:endParaRPr>
          </a:p>
        </p:txBody>
      </p:sp>
      <p:pic>
        <p:nvPicPr>
          <p:cNvPr id="37893" name="Picture 7" descr="File:Coat of arms of Kirov Region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23863" y="1858963"/>
            <a:ext cx="5340350" cy="50434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latin typeface="Arial" charset="0"/>
              </a:rPr>
              <a:t>Место проведения: </a:t>
            </a: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Тверская область, оз. Селигер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i="1" dirty="0">
              <a:solidFill>
                <a:schemeClr val="accent2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latin typeface="Arial" charset="0"/>
              </a:rPr>
              <a:t>«Селигер - 2012» </a:t>
            </a: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- это 800 молодых предпринимателей</a:t>
            </a:r>
          </a:p>
          <a:p>
            <a:pPr marL="0" indent="0">
              <a:buFontTx/>
              <a:buNone/>
              <a:defRPr/>
            </a:pPr>
            <a:endParaRPr lang="ru-RU" sz="1800" dirty="0" smtClean="0"/>
          </a:p>
          <a:p>
            <a:pPr>
              <a:buFontTx/>
              <a:buNone/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buFontTx/>
              <a:buNone/>
              <a:defRPr/>
            </a:pPr>
            <a:endParaRPr lang="ru-RU" sz="1800" b="1" dirty="0" smtClean="0"/>
          </a:p>
          <a:p>
            <a:pPr>
              <a:buFontTx/>
              <a:buNone/>
              <a:defRPr/>
            </a:pPr>
            <a:endParaRPr lang="ru-RU" sz="18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37895" name="Picture 10" descr="http://www.forumseliger.ru/images/photos/logo/IMG_8305_(1600x1067)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313" y="3789363"/>
            <a:ext cx="38941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2" descr="http://www.forumseliger.ru/images/photos/logo/_DSC8798_(1600x106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4213" y="1933575"/>
            <a:ext cx="3870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3223"/>
          <p:cNvPicPr>
            <a:picLocks noChangeAspect="1" noChangeArrowheads="1"/>
          </p:cNvPicPr>
          <p:nvPr/>
        </p:nvPicPr>
        <p:blipFill>
          <a:blip r:embed="rId3"/>
          <a:srcRect t="11133"/>
          <a:stretch>
            <a:fillRect/>
          </a:stretch>
        </p:blipFill>
        <p:spPr bwMode="auto">
          <a:xfrm>
            <a:off x="1857375" y="2098675"/>
            <a:ext cx="404495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90009"/>
          <p:cNvPicPr>
            <a:picLocks noChangeAspect="1" noChangeArrowheads="1"/>
          </p:cNvPicPr>
          <p:nvPr/>
        </p:nvPicPr>
        <p:blipFill>
          <a:blip r:embed="rId4"/>
          <a:srcRect l="2908" r="2071"/>
          <a:stretch>
            <a:fillRect/>
          </a:stretch>
        </p:blipFill>
        <p:spPr bwMode="auto">
          <a:xfrm>
            <a:off x="0" y="0"/>
            <a:ext cx="9906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584200" y="1760538"/>
            <a:ext cx="9050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cs typeface="Arial" charset="0"/>
              </a:rPr>
              <a:t> </a:t>
            </a:r>
            <a:endParaRPr lang="ru-RU" sz="1600" b="1" i="1">
              <a:cs typeface="Arial" charset="0"/>
            </a:endParaRPr>
          </a:p>
        </p:txBody>
      </p:sp>
      <p:pic>
        <p:nvPicPr>
          <p:cNvPr id="39940" name="Picture 7" descr="File:Coat of arms of Kirov Region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233488" y="6937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Форум «АТР. Алтай. Точки Роста»</a:t>
            </a:r>
            <a:br>
              <a:rPr lang="ru-RU" sz="28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endParaRPr lang="ru-RU" sz="2800" b="1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4"/>
          <p:cNvSpPr txBox="1">
            <a:spLocks noChangeArrowheads="1"/>
          </p:cNvSpPr>
          <p:nvPr/>
        </p:nvSpPr>
        <p:spPr bwMode="auto">
          <a:xfrm>
            <a:off x="858838" y="1484313"/>
            <a:ext cx="42513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b="1" i="1">
                <a:solidFill>
                  <a:schemeClr val="accent2"/>
                </a:solidFill>
              </a:rPr>
              <a:t>Место проведения: </a:t>
            </a:r>
            <a:r>
              <a:rPr lang="ru-RU" sz="2000" i="1">
                <a:solidFill>
                  <a:schemeClr val="accent2"/>
                </a:solidFill>
              </a:rPr>
              <a:t>на территории особой экономической зоны туристско-рекреационного типа «Бирюзовая Катунь» Алтайского края</a:t>
            </a:r>
          </a:p>
          <a:p>
            <a:pPr algn="just">
              <a:lnSpc>
                <a:spcPct val="80000"/>
              </a:lnSpc>
            </a:pPr>
            <a:endParaRPr lang="ru-RU" sz="2000" i="1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2000" i="1">
                <a:solidFill>
                  <a:schemeClr val="accent2"/>
                </a:solidFill>
              </a:rPr>
              <a:t>Образовательные направления Форума: </a:t>
            </a:r>
          </a:p>
          <a:p>
            <a:pPr algn="just">
              <a:lnSpc>
                <a:spcPct val="80000"/>
              </a:lnSpc>
            </a:pPr>
            <a:r>
              <a:rPr lang="ru-RU" sz="2000" i="1">
                <a:solidFill>
                  <a:schemeClr val="accent2"/>
                </a:solidFill>
              </a:rPr>
              <a:t>«Ты – предприниматель», </a:t>
            </a:r>
          </a:p>
          <a:p>
            <a:pPr algn="just">
              <a:lnSpc>
                <a:spcPct val="80000"/>
              </a:lnSpc>
            </a:pPr>
            <a:r>
              <a:rPr lang="ru-RU" sz="2000" i="1">
                <a:solidFill>
                  <a:schemeClr val="accent2"/>
                </a:solidFill>
              </a:rPr>
              <a:t>«Менеджмент», </a:t>
            </a:r>
          </a:p>
          <a:p>
            <a:pPr algn="just">
              <a:lnSpc>
                <a:spcPct val="80000"/>
              </a:lnSpc>
            </a:pPr>
            <a:r>
              <a:rPr lang="ru-RU" sz="2000" i="1">
                <a:solidFill>
                  <a:schemeClr val="accent2"/>
                </a:solidFill>
              </a:rPr>
              <a:t>«Социальные технологии», </a:t>
            </a:r>
          </a:p>
          <a:p>
            <a:pPr algn="just">
              <a:lnSpc>
                <a:spcPct val="80000"/>
              </a:lnSpc>
            </a:pPr>
            <a:r>
              <a:rPr lang="ru-RU" sz="2000" i="1">
                <a:solidFill>
                  <a:schemeClr val="accent2"/>
                </a:solidFill>
              </a:rPr>
              <a:t>«Творчество». </a:t>
            </a:r>
          </a:p>
          <a:p>
            <a:pPr algn="just">
              <a:lnSpc>
                <a:spcPct val="80000"/>
              </a:lnSpc>
            </a:pPr>
            <a:endParaRPr lang="ru-RU" sz="2000" i="1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2000" i="1">
                <a:solidFill>
                  <a:schemeClr val="accent2"/>
                </a:solidFill>
              </a:rPr>
              <a:t>Это - 1500 человек из более чем 40 субъектов России и 15 стран</a:t>
            </a:r>
            <a:endParaRPr lang="ru-RU">
              <a:latin typeface="Verdana" pitchFamily="34" charset="0"/>
            </a:endParaRPr>
          </a:p>
        </p:txBody>
      </p:sp>
      <p:pic>
        <p:nvPicPr>
          <p:cNvPr id="39943" name="Picture 6" descr="http://im3-tub-ru.yandex.net/i?id=391809438-4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0338" y="4765675"/>
            <a:ext cx="2209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http://im6-tub-ru.yandex.net/i?id=401000009-3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0700" y="1484313"/>
            <a:ext cx="2543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0" descr="http://im4-tub-ru.yandex.net/i?id=538901358-68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9963" y="314166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3223"/>
          <p:cNvPicPr>
            <a:picLocks noChangeAspect="1" noChangeArrowheads="1"/>
          </p:cNvPicPr>
          <p:nvPr/>
        </p:nvPicPr>
        <p:blipFill>
          <a:blip r:embed="rId3"/>
          <a:srcRect t="11133"/>
          <a:stretch>
            <a:fillRect/>
          </a:stretch>
        </p:blipFill>
        <p:spPr bwMode="auto">
          <a:xfrm>
            <a:off x="3138488" y="2217738"/>
            <a:ext cx="43926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90009"/>
          <p:cNvPicPr>
            <a:picLocks noChangeAspect="1" noChangeArrowheads="1"/>
          </p:cNvPicPr>
          <p:nvPr/>
        </p:nvPicPr>
        <p:blipFill>
          <a:blip r:embed="rId4"/>
          <a:srcRect l="2908" r="2071"/>
          <a:stretch>
            <a:fillRect/>
          </a:stretch>
        </p:blipFill>
        <p:spPr bwMode="auto">
          <a:xfrm>
            <a:off x="0" y="0"/>
            <a:ext cx="99060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776288" y="981075"/>
            <a:ext cx="9129712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400" b="1">
                <a:solidFill>
                  <a:schemeClr val="accent2"/>
                </a:solidFill>
              </a:rPr>
              <a:t>                  </a:t>
            </a:r>
            <a:r>
              <a:rPr lang="ru-RU" sz="2800" b="1">
                <a:solidFill>
                  <a:srgbClr val="FF0000"/>
                </a:solidFill>
              </a:rPr>
              <a:t>Организационный комитет Программы</a:t>
            </a:r>
          </a:p>
          <a:p>
            <a:pPr marL="342900" indent="-342900" algn="ctr"/>
            <a:r>
              <a:rPr lang="ru-RU" sz="2800" b="1">
                <a:solidFill>
                  <a:srgbClr val="FF0000"/>
                </a:solidFill>
              </a:rPr>
              <a:t>в Кировской области</a:t>
            </a:r>
          </a:p>
          <a:p>
            <a:pPr marL="342900" indent="-342900" algn="r"/>
            <a:endParaRPr lang="ru-RU" sz="1700" b="1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700" b="1">
                <a:solidFill>
                  <a:schemeClr val="accent2"/>
                </a:solidFill>
              </a:rPr>
              <a:t>Росмолодежь</a:t>
            </a:r>
          </a:p>
          <a:p>
            <a:pPr marL="342900" indent="-342900" algn="just">
              <a:buFontTx/>
              <a:buChar char="-"/>
            </a:pPr>
            <a:endParaRPr lang="ru-RU" sz="1700" b="1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700" b="1">
                <a:solidFill>
                  <a:schemeClr val="accent2"/>
                </a:solidFill>
              </a:rPr>
              <a:t>Департамент развития предпринимательства и торговли Кировской области</a:t>
            </a:r>
          </a:p>
          <a:p>
            <a:pPr marL="342900" indent="-342900" algn="just">
              <a:buFontTx/>
              <a:buChar char="-"/>
            </a:pPr>
            <a:endParaRPr lang="ru-RU" sz="1700" b="1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700" b="1">
                <a:solidFill>
                  <a:schemeClr val="accent2"/>
                </a:solidFill>
              </a:rPr>
              <a:t>Управление по делам молодежи Кировской области </a:t>
            </a:r>
          </a:p>
          <a:p>
            <a:pPr marL="342900" indent="-342900" algn="just">
              <a:buFontTx/>
              <a:buChar char="-"/>
            </a:pPr>
            <a:endParaRPr lang="ru-RU" sz="1700" b="1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700" b="1">
                <a:solidFill>
                  <a:schemeClr val="accent2"/>
                </a:solidFill>
              </a:rPr>
              <a:t>НОУ «Учебно-деловой молодежный центр (Бизнес-инкубатор)»</a:t>
            </a:r>
          </a:p>
          <a:p>
            <a:pPr marL="342900" indent="-342900" algn="just">
              <a:buFontTx/>
              <a:buChar char="-"/>
            </a:pPr>
            <a:endParaRPr lang="ru-RU" sz="1700" b="1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700" b="1">
                <a:solidFill>
                  <a:schemeClr val="accent2"/>
                </a:solidFill>
              </a:rPr>
              <a:t>МАУ "ЦЕНТР ИННОВАЦИЙ" (г. Киров)</a:t>
            </a:r>
          </a:p>
          <a:p>
            <a:pPr marL="342900" indent="-342900" algn="just">
              <a:buFontTx/>
              <a:buChar char="-"/>
            </a:pPr>
            <a:endParaRPr lang="ru-RU" sz="1700" b="1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700" b="1">
                <a:solidFill>
                  <a:schemeClr val="accent2"/>
                </a:solidFill>
              </a:rPr>
              <a:t>Вятская торгово-промышленная палата</a:t>
            </a:r>
          </a:p>
          <a:p>
            <a:pPr marL="342900" indent="-342900" algn="just">
              <a:buFontTx/>
              <a:buChar char="-"/>
            </a:pPr>
            <a:endParaRPr lang="ru-RU" sz="1700" b="1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700" b="1">
                <a:solidFill>
                  <a:schemeClr val="accent2"/>
                </a:solidFill>
              </a:rPr>
              <a:t>др. общественные организации, действующие в сфере развития молодежного предпринимательства</a:t>
            </a:r>
          </a:p>
          <a:p>
            <a:pPr marL="342900" indent="-342900" algn="just">
              <a:buFontTx/>
              <a:buChar char="-"/>
            </a:pPr>
            <a:endParaRPr lang="ru-RU" sz="1700" b="1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700" b="1">
                <a:solidFill>
                  <a:schemeClr val="accent2"/>
                </a:solidFill>
              </a:rPr>
              <a:t>Молодые предприниматели и участники программы</a:t>
            </a:r>
          </a:p>
          <a:p>
            <a:pPr marL="342900" indent="-342900" algn="just">
              <a:buFontTx/>
              <a:buChar char="-"/>
            </a:pPr>
            <a:endParaRPr lang="ru-RU" sz="2500">
              <a:solidFill>
                <a:schemeClr val="accent2"/>
              </a:solidFill>
            </a:endParaRPr>
          </a:p>
          <a:p>
            <a:pPr marL="342900" indent="-342900"/>
            <a:endParaRPr lang="ru-RU" sz="2000" b="1"/>
          </a:p>
          <a:p>
            <a:pPr marL="342900" indent="-342900"/>
            <a:endParaRPr lang="ru-RU" sz="2000" b="1"/>
          </a:p>
          <a:p>
            <a:pPr marL="342900" indent="-342900" algn="ctr"/>
            <a:endParaRPr lang="ru-RU" b="1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4540250" y="655320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Слайд 3</a:t>
            </a:r>
          </a:p>
        </p:txBody>
      </p: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990" name="Picture 7" descr="File:Coat of arms of Kirov Region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 descr="0111"/>
          <p:cNvPicPr>
            <a:picLocks noChangeAspect="1" noChangeArrowheads="1"/>
          </p:cNvPicPr>
          <p:nvPr/>
        </p:nvPicPr>
        <p:blipFill>
          <a:blip r:embed="rId2"/>
          <a:srcRect l="2205" r="3578"/>
          <a:stretch>
            <a:fillRect/>
          </a:stretch>
        </p:blipFill>
        <p:spPr bwMode="auto">
          <a:xfrm>
            <a:off x="0" y="17463"/>
            <a:ext cx="10731500" cy="690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6388" y="1773238"/>
            <a:ext cx="5370512" cy="1484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44035" name="Заголовок 1"/>
          <p:cNvSpPr txBox="1">
            <a:spLocks/>
          </p:cNvSpPr>
          <p:nvPr/>
        </p:nvSpPr>
        <p:spPr bwMode="auto">
          <a:xfrm>
            <a:off x="3706813" y="4941888"/>
            <a:ext cx="67849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Дополнительную информацию по образовательным проектам можно получить по адресу: НОУ «УДМЦ (Бизнес-инкубатор)»</a:t>
            </a:r>
          </a:p>
          <a:p>
            <a:pPr algn="ctr">
              <a:lnSpc>
                <a:spcPct val="60000"/>
              </a:lnSpc>
            </a:pPr>
            <a:endParaRPr lang="ru-RU" sz="16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algn="ctr">
              <a:lnSpc>
                <a:spcPct val="60000"/>
              </a:lnSpc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Ул.Герцена, 56</a:t>
            </a:r>
          </a:p>
          <a:p>
            <a:pPr algn="ctr">
              <a:lnSpc>
                <a:spcPct val="60000"/>
              </a:lnSpc>
            </a:pPr>
            <a:endParaRPr lang="ru-RU" sz="16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algn="ctr">
              <a:lnSpc>
                <a:spcPct val="60000"/>
              </a:lnSpc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Тел.(8332)21-77-47, 64-35-55</a:t>
            </a:r>
          </a:p>
          <a:p>
            <a:pPr algn="ctr">
              <a:lnSpc>
                <a:spcPct val="60000"/>
              </a:lnSpc>
            </a:pPr>
            <a:endParaRPr lang="ru-RU" sz="16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algn="ctr">
              <a:lnSpc>
                <a:spcPct val="60000"/>
              </a:lnSpc>
            </a:pP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E-mail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binckirov@mail.ru 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algn="ctr">
              <a:lnSpc>
                <a:spcPct val="60000"/>
              </a:lnSpc>
            </a:pPr>
            <a:endParaRPr lang="en-US" sz="16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algn="ctr">
              <a:lnSpc>
                <a:spcPct val="60000"/>
              </a:lnSpc>
            </a:pP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www.binc.kirov.ru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3223"/>
          <p:cNvPicPr>
            <a:picLocks noChangeAspect="1" noChangeArrowheads="1"/>
          </p:cNvPicPr>
          <p:nvPr/>
        </p:nvPicPr>
        <p:blipFill>
          <a:blip r:embed="rId2"/>
          <a:srcRect t="11133"/>
          <a:stretch>
            <a:fillRect/>
          </a:stretch>
        </p:blipFill>
        <p:spPr bwMode="auto">
          <a:xfrm>
            <a:off x="3138488" y="2217738"/>
            <a:ext cx="43926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90009"/>
          <p:cNvPicPr>
            <a:picLocks noChangeAspect="1" noChangeArrowheads="1"/>
          </p:cNvPicPr>
          <p:nvPr/>
        </p:nvPicPr>
        <p:blipFill>
          <a:blip r:embed="rId3"/>
          <a:srcRect l="2908" r="2071"/>
          <a:stretch>
            <a:fillRect/>
          </a:stretch>
        </p:blipFill>
        <p:spPr bwMode="auto">
          <a:xfrm>
            <a:off x="0" y="0"/>
            <a:ext cx="99060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04850" y="333375"/>
            <a:ext cx="97059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                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		</a:t>
            </a:r>
            <a:r>
              <a:rPr lang="ru-RU" sz="2800" b="1" dirty="0" smtClean="0">
                <a:solidFill>
                  <a:srgbClr val="FF0000"/>
                </a:solidFill>
              </a:rPr>
              <a:t>Программа  «Ты – предприниматель»</a:t>
            </a:r>
            <a:r>
              <a:rPr lang="ru-RU" sz="2800" b="1" dirty="0" smtClean="0">
                <a:solidFill>
                  <a:schemeClr val="accent2"/>
                </a:solidFill>
              </a:rPr>
              <a:t>                            </a:t>
            </a:r>
          </a:p>
          <a:p>
            <a:pPr eaLnBrk="1" hangingPunct="1">
              <a:defRPr/>
            </a:pPr>
            <a:endParaRPr lang="ru-RU" b="1" u="sng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b="1" u="sng" dirty="0" smtClean="0">
                <a:solidFill>
                  <a:schemeClr val="hlink"/>
                </a:solidFill>
              </a:rPr>
              <a:t>Цель проект</a:t>
            </a:r>
            <a:r>
              <a:rPr lang="ru-RU" b="1" u="sng" dirty="0">
                <a:solidFill>
                  <a:schemeClr val="hlink"/>
                </a:solidFill>
              </a:rPr>
              <a:t>а</a:t>
            </a:r>
            <a:r>
              <a:rPr lang="ru-RU" b="1" u="sng" dirty="0" smtClean="0">
                <a:solidFill>
                  <a:schemeClr val="hlink"/>
                </a:solidFill>
              </a:rPr>
              <a:t>:</a:t>
            </a:r>
          </a:p>
          <a:p>
            <a:pPr eaLnBrk="1" hangingPunct="1">
              <a:defRPr/>
            </a:pPr>
            <a:endParaRPr lang="ru-RU" b="1" u="sng" dirty="0" smtClean="0">
              <a:solidFill>
                <a:schemeClr val="hlink"/>
              </a:solidFill>
            </a:endParaRPr>
          </a:p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accent2"/>
                </a:solidFill>
              </a:rPr>
              <a:t>П</a:t>
            </a:r>
            <a:r>
              <a:rPr lang="ru-RU" sz="2000" b="1" i="1" dirty="0" smtClean="0">
                <a:solidFill>
                  <a:schemeClr val="accent2"/>
                </a:solidFill>
              </a:rPr>
              <a:t>опуляризация </a:t>
            </a:r>
            <a:r>
              <a:rPr lang="ru-RU" sz="2000" b="1" i="1" dirty="0">
                <a:solidFill>
                  <a:schemeClr val="accent2"/>
                </a:solidFill>
              </a:rPr>
              <a:t>и вовлечение молодежи в </a:t>
            </a:r>
            <a:r>
              <a:rPr lang="ru-RU" sz="2000" b="1" i="1" dirty="0" smtClean="0">
                <a:solidFill>
                  <a:schemeClr val="accent2"/>
                </a:solidFill>
              </a:rPr>
              <a:t>предпринимательскую деятельность</a:t>
            </a:r>
            <a:endParaRPr lang="ru-RU" sz="2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Увеличение количества </a:t>
            </a:r>
            <a:r>
              <a:rPr lang="ru-RU" sz="2000" b="1" i="1" dirty="0">
                <a:solidFill>
                  <a:schemeClr val="accent2"/>
                </a:solidFill>
              </a:rPr>
              <a:t>молодых </a:t>
            </a:r>
            <a:r>
              <a:rPr lang="ru-RU" sz="2000" b="1" i="1" dirty="0" smtClean="0">
                <a:solidFill>
                  <a:schemeClr val="accent2"/>
                </a:solidFill>
              </a:rPr>
              <a:t>предпринимателей в </a:t>
            </a:r>
            <a:r>
              <a:rPr lang="ru-RU" sz="2000" b="1" i="1" dirty="0">
                <a:solidFill>
                  <a:schemeClr val="accent2"/>
                </a:solidFill>
              </a:rPr>
              <a:t>муниципальном </a:t>
            </a:r>
            <a:r>
              <a:rPr lang="ru-RU" sz="2000" b="1" i="1" dirty="0" smtClean="0">
                <a:solidFill>
                  <a:schemeClr val="accent2"/>
                </a:solidFill>
              </a:rPr>
              <a:t>образовании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           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   </a:t>
            </a:r>
            <a:r>
              <a:rPr lang="ru-RU" sz="3000" b="1" i="1" dirty="0" smtClean="0">
                <a:solidFill>
                  <a:srgbClr val="FF0000"/>
                </a:solidFill>
              </a:rPr>
              <a:t>Этапы программы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2000" b="1" i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2000" b="1" i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ru-RU" b="1" dirty="0" smtClean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540250" y="655320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Слайд 3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1065213" y="3641725"/>
            <a:ext cx="87122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i="1">
                <a:solidFill>
                  <a:schemeClr val="accent2"/>
                </a:solidFill>
              </a:rPr>
              <a:t>Популяризация</a:t>
            </a:r>
          </a:p>
          <a:p>
            <a:pPr>
              <a:lnSpc>
                <a:spcPct val="80000"/>
              </a:lnSpc>
            </a:pPr>
            <a:r>
              <a:rPr lang="ru-RU" sz="3200" b="1" i="1">
                <a:solidFill>
                  <a:schemeClr val="accent2"/>
                </a:solidFill>
              </a:rPr>
              <a:t>Вовлечение</a:t>
            </a:r>
          </a:p>
          <a:p>
            <a:pPr>
              <a:lnSpc>
                <a:spcPct val="80000"/>
              </a:lnSpc>
            </a:pPr>
            <a:r>
              <a:rPr lang="ru-RU" sz="3200" b="1" i="1">
                <a:solidFill>
                  <a:schemeClr val="accent2"/>
                </a:solidFill>
              </a:rPr>
              <a:t>Отбор</a:t>
            </a:r>
          </a:p>
          <a:p>
            <a:pPr>
              <a:lnSpc>
                <a:spcPct val="80000"/>
              </a:lnSpc>
            </a:pPr>
            <a:r>
              <a:rPr lang="ru-RU" sz="3200" b="1" i="1">
                <a:solidFill>
                  <a:schemeClr val="accent2"/>
                </a:solidFill>
              </a:rPr>
              <a:t>Обучение</a:t>
            </a:r>
          </a:p>
          <a:p>
            <a:pPr>
              <a:lnSpc>
                <a:spcPct val="80000"/>
              </a:lnSpc>
            </a:pPr>
            <a:r>
              <a:rPr lang="ru-RU" sz="3200" b="1" i="1">
                <a:solidFill>
                  <a:schemeClr val="accent2"/>
                </a:solidFill>
              </a:rPr>
              <a:t>Создание бизнеса</a:t>
            </a:r>
          </a:p>
          <a:p>
            <a:pPr>
              <a:lnSpc>
                <a:spcPct val="80000"/>
              </a:lnSpc>
            </a:pPr>
            <a:r>
              <a:rPr lang="ru-RU" sz="3200" b="1" i="1">
                <a:solidFill>
                  <a:schemeClr val="accent2"/>
                </a:solidFill>
              </a:rPr>
              <a:t>Сопровождение</a:t>
            </a:r>
          </a:p>
          <a:p>
            <a:pPr>
              <a:lnSpc>
                <a:spcPct val="80000"/>
              </a:lnSpc>
            </a:pPr>
            <a:r>
              <a:rPr lang="ru-RU" sz="3200" b="1" i="1">
                <a:solidFill>
                  <a:schemeClr val="accent2"/>
                </a:solidFill>
              </a:rPr>
              <a:t>Участие в федеральных мероприятиях</a:t>
            </a:r>
          </a:p>
        </p:txBody>
      </p:sp>
      <p:pic>
        <p:nvPicPr>
          <p:cNvPr id="17415" name="Picture 7" descr="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36576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File:Coat of arms of Kirov Region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 descr="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403542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7" descr="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445452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7" descr="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513" y="4875213"/>
            <a:ext cx="361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7" descr="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" y="5226050"/>
            <a:ext cx="3619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7" descr="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589588"/>
            <a:ext cx="361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7" descr="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" y="6016625"/>
            <a:ext cx="3619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90009"/>
          <p:cNvPicPr>
            <a:picLocks noChangeAspect="1" noChangeArrowheads="1"/>
          </p:cNvPicPr>
          <p:nvPr/>
        </p:nvPicPr>
        <p:blipFill>
          <a:blip r:embed="rId2"/>
          <a:srcRect l="2908" r="2071"/>
          <a:stretch>
            <a:fillRect/>
          </a:stretch>
        </p:blipFill>
        <p:spPr bwMode="auto">
          <a:xfrm>
            <a:off x="0" y="0"/>
            <a:ext cx="9906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3014663" y="960438"/>
            <a:ext cx="38766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Показатели</a:t>
            </a:r>
          </a:p>
        </p:txBody>
      </p:sp>
      <p:pic>
        <p:nvPicPr>
          <p:cNvPr id="18435" name="Picture 7" descr="File:Coat of arms of Kirov Reg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2275" y="2100263"/>
          <a:ext cx="92170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347"/>
                <a:gridCol w="5084678"/>
              </a:tblGrid>
              <a:tr h="4632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rgbClr val="003399"/>
                          </a:solidFill>
                        </a:rPr>
                        <a:t>2011 год</a:t>
                      </a:r>
                      <a:endParaRPr lang="ru-RU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2012 год</a:t>
                      </a:r>
                      <a:endParaRPr lang="ru-RU" sz="1800" dirty="0"/>
                    </a:p>
                  </a:txBody>
                  <a:tcPr marT="45702" marB="45702"/>
                </a:tc>
              </a:tr>
              <a:tr h="463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Популяризация</a:t>
                      </a:r>
                      <a:r>
                        <a:rPr lang="ru-RU" sz="1800" b="0" i="0" dirty="0" smtClean="0"/>
                        <a:t>  - 20 000 человек</a:t>
                      </a:r>
                      <a:endParaRPr lang="ru-RU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Популяризация</a:t>
                      </a:r>
                      <a:r>
                        <a:rPr lang="ru-RU" sz="1800" b="0" i="0" dirty="0" smtClean="0"/>
                        <a:t>  - 50 000 человек</a:t>
                      </a:r>
                      <a:endParaRPr lang="ru-RU" sz="1800" dirty="0"/>
                    </a:p>
                  </a:txBody>
                  <a:tcPr marT="45702" marB="45702"/>
                </a:tc>
              </a:tr>
              <a:tr h="463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Вовлечение</a:t>
                      </a:r>
                      <a:r>
                        <a:rPr lang="ru-RU" sz="1800" b="0" i="0" dirty="0" smtClean="0"/>
                        <a:t> – 3 000 человек</a:t>
                      </a:r>
                      <a:endParaRPr lang="ru-RU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Вовлечение</a:t>
                      </a:r>
                      <a:r>
                        <a:rPr lang="ru-RU" sz="1800" b="0" i="0" dirty="0" smtClean="0"/>
                        <a:t> – 4 500 человек</a:t>
                      </a:r>
                      <a:endParaRPr lang="ru-RU" sz="1800" dirty="0"/>
                    </a:p>
                  </a:txBody>
                  <a:tcPr marT="45702" marB="45702"/>
                </a:tc>
              </a:tr>
              <a:tr h="463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Отбор</a:t>
                      </a:r>
                      <a:r>
                        <a:rPr lang="ru-RU" sz="1800" b="0" i="0" dirty="0" smtClean="0"/>
                        <a:t> – 350 человек</a:t>
                      </a:r>
                      <a:endParaRPr lang="ru-RU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Отбор</a:t>
                      </a:r>
                      <a:r>
                        <a:rPr lang="ru-RU" sz="1800" b="0" i="0" dirty="0" smtClean="0"/>
                        <a:t> – 450 человек</a:t>
                      </a:r>
                      <a:endParaRPr lang="ru-RU" sz="1800" dirty="0"/>
                    </a:p>
                  </a:txBody>
                  <a:tcPr marT="45702" marB="45702"/>
                </a:tc>
              </a:tr>
              <a:tr h="463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Обучение</a:t>
                      </a:r>
                      <a:r>
                        <a:rPr lang="ru-RU" sz="1800" b="0" i="0" dirty="0" smtClean="0"/>
                        <a:t> – 312 человек</a:t>
                      </a:r>
                      <a:endParaRPr lang="ru-RU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Обучение</a:t>
                      </a:r>
                      <a:r>
                        <a:rPr lang="ru-RU" sz="1800" b="0" i="0" dirty="0" smtClean="0"/>
                        <a:t> – 400 человек</a:t>
                      </a:r>
                      <a:endParaRPr lang="ru-RU" sz="1800" dirty="0"/>
                    </a:p>
                  </a:txBody>
                  <a:tcPr marT="45702" marB="45702"/>
                </a:tc>
              </a:tr>
              <a:tr h="4421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Создание </a:t>
                      </a:r>
                      <a:r>
                        <a:rPr lang="ru-RU" sz="1800" b="0" i="0" dirty="0" smtClean="0">
                          <a:solidFill>
                            <a:srgbClr val="FF0000"/>
                          </a:solidFill>
                        </a:rPr>
                        <a:t>– 63 СМП</a:t>
                      </a:r>
                      <a:endParaRPr lang="ru-RU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Создание </a:t>
                      </a:r>
                      <a:r>
                        <a:rPr lang="ru-RU" sz="1800" b="0" i="0" dirty="0" smtClean="0"/>
                        <a:t>– 75 СМП</a:t>
                      </a:r>
                      <a:endParaRPr lang="ru-RU" sz="1800" dirty="0"/>
                    </a:p>
                  </a:txBody>
                  <a:tcPr marT="45702" marB="45702"/>
                </a:tc>
              </a:tr>
              <a:tr h="4421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Сопровождение</a:t>
                      </a:r>
                      <a:r>
                        <a:rPr lang="ru-RU" sz="1800" b="0" i="0" dirty="0" smtClean="0"/>
                        <a:t> – 48 СМП</a:t>
                      </a:r>
                      <a:endParaRPr lang="ru-RU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Сопровождение</a:t>
                      </a:r>
                      <a:r>
                        <a:rPr lang="ru-RU" sz="1800" b="0" i="0" dirty="0" smtClean="0"/>
                        <a:t> – 75 СМП + с прошлых лет</a:t>
                      </a:r>
                      <a:endParaRPr lang="ru-RU" sz="1800" dirty="0"/>
                    </a:p>
                  </a:txBody>
                  <a:tcPr marT="45702" marB="4570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3223"/>
          <p:cNvPicPr>
            <a:picLocks noChangeAspect="1" noChangeArrowheads="1"/>
          </p:cNvPicPr>
          <p:nvPr/>
        </p:nvPicPr>
        <p:blipFill>
          <a:blip r:embed="rId2"/>
          <a:srcRect t="11133"/>
          <a:stretch>
            <a:fillRect/>
          </a:stretch>
        </p:blipFill>
        <p:spPr bwMode="auto">
          <a:xfrm>
            <a:off x="2865438" y="2046288"/>
            <a:ext cx="4608512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90009"/>
          <p:cNvPicPr>
            <a:picLocks noChangeAspect="1" noChangeArrowheads="1"/>
          </p:cNvPicPr>
          <p:nvPr/>
        </p:nvPicPr>
        <p:blipFill>
          <a:blip r:embed="rId3"/>
          <a:srcRect l="2908" r="2071"/>
          <a:stretch>
            <a:fillRect/>
          </a:stretch>
        </p:blipFill>
        <p:spPr bwMode="auto">
          <a:xfrm>
            <a:off x="0" y="0"/>
            <a:ext cx="99060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704850" y="836613"/>
            <a:ext cx="9129713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chemeClr val="accent2"/>
                </a:solidFill>
              </a:rPr>
              <a:t>                                </a:t>
            </a:r>
            <a:r>
              <a:rPr lang="ru-RU" sz="2800" b="1">
                <a:solidFill>
                  <a:srgbClr val="FF0000"/>
                </a:solidFill>
              </a:rPr>
              <a:t>Вовлечение</a:t>
            </a:r>
          </a:p>
          <a:p>
            <a:pPr marL="342900" indent="-342900"/>
            <a:endParaRPr lang="ru-RU" sz="2400" b="1">
              <a:solidFill>
                <a:schemeClr val="hlink"/>
              </a:solidFill>
            </a:endParaRPr>
          </a:p>
          <a:p>
            <a:pPr marL="342900" indent="-342900"/>
            <a:endParaRPr lang="ru-RU" sz="2400" b="1" u="sng">
              <a:solidFill>
                <a:schemeClr val="hlink"/>
              </a:solidFill>
            </a:endParaRPr>
          </a:p>
          <a:p>
            <a:pPr marL="342900" indent="-342900"/>
            <a:r>
              <a:rPr lang="ru-RU" sz="2400" b="1" u="sng">
                <a:solidFill>
                  <a:schemeClr val="hlink"/>
                </a:solidFill>
              </a:rPr>
              <a:t>Задачи:</a:t>
            </a:r>
          </a:p>
          <a:p>
            <a:pPr marL="342900" indent="-342900"/>
            <a:endParaRPr lang="ru-RU" b="1" u="sng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информирование о возможностях программы (мероприятия, обучение);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endParaRPr lang="ru-RU" sz="2000" b="1" i="1">
              <a:solidFill>
                <a:schemeClr val="accent2"/>
              </a:solidFill>
            </a:endParaRP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пропаганда предпринимательской деятельности;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endParaRPr lang="ru-RU" sz="2000" b="1" i="1">
              <a:solidFill>
                <a:schemeClr val="accent2"/>
              </a:solidFill>
            </a:endParaRP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распространение информации о программах гос.поддержки</a:t>
            </a:r>
          </a:p>
          <a:p>
            <a:pPr marL="342900" indent="-342900">
              <a:buFontTx/>
              <a:buChar char="•"/>
            </a:pPr>
            <a:endParaRPr lang="ru-RU" b="1"/>
          </a:p>
          <a:p>
            <a:pPr marL="342900" indent="-342900" algn="ctr"/>
            <a:r>
              <a:rPr lang="ru-RU" sz="2400" b="1" u="sng">
                <a:solidFill>
                  <a:schemeClr val="hlink"/>
                </a:solidFill>
              </a:rPr>
              <a:t>Итог – количество потенциальных </a:t>
            </a:r>
          </a:p>
          <a:p>
            <a:pPr marL="342900" indent="-342900" algn="ctr"/>
            <a:r>
              <a:rPr lang="ru-RU" sz="2400" b="1" u="sng">
                <a:solidFill>
                  <a:schemeClr val="hlink"/>
                </a:solidFill>
              </a:rPr>
              <a:t>участников программы</a:t>
            </a:r>
          </a:p>
          <a:p>
            <a:pPr marL="342900" indent="-342900"/>
            <a:endParaRPr lang="ru-RU" sz="2000">
              <a:latin typeface="Calibri" pitchFamily="34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540250" y="655320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Слайд 3</a:t>
            </a: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2" name="Picture 7" descr="File:Coat of arms of Kirov Reg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3223"/>
          <p:cNvPicPr>
            <a:picLocks noChangeAspect="1" noChangeArrowheads="1"/>
          </p:cNvPicPr>
          <p:nvPr/>
        </p:nvPicPr>
        <p:blipFill>
          <a:blip r:embed="rId2"/>
          <a:srcRect t="11133"/>
          <a:stretch>
            <a:fillRect/>
          </a:stretch>
        </p:blipFill>
        <p:spPr bwMode="auto">
          <a:xfrm>
            <a:off x="3081338" y="2030413"/>
            <a:ext cx="43926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90009"/>
          <p:cNvPicPr>
            <a:picLocks noChangeAspect="1" noChangeArrowheads="1"/>
          </p:cNvPicPr>
          <p:nvPr/>
        </p:nvPicPr>
        <p:blipFill>
          <a:blip r:embed="rId3"/>
          <a:srcRect l="2908" r="2071"/>
          <a:stretch>
            <a:fillRect/>
          </a:stretch>
        </p:blipFill>
        <p:spPr bwMode="auto">
          <a:xfrm>
            <a:off x="0" y="0"/>
            <a:ext cx="99060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76288" y="333375"/>
            <a:ext cx="9129712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chemeClr val="accent2"/>
                </a:solidFill>
              </a:rPr>
              <a:t>                                   </a:t>
            </a:r>
          </a:p>
          <a:p>
            <a:pPr marL="342900" indent="-342900" algn="ctr"/>
            <a:r>
              <a:rPr lang="ru-RU" sz="3200" b="1">
                <a:solidFill>
                  <a:schemeClr val="accent2"/>
                </a:solidFill>
              </a:rPr>
              <a:t>                            </a:t>
            </a:r>
            <a:r>
              <a:rPr lang="ru-RU" sz="2800" b="1">
                <a:solidFill>
                  <a:srgbClr val="FF0000"/>
                </a:solidFill>
              </a:rPr>
              <a:t>Отбор</a:t>
            </a:r>
            <a:r>
              <a:rPr lang="ru-RU" sz="3200" b="1" u="sng">
                <a:solidFill>
                  <a:schemeClr val="accent2"/>
                </a:solidFill>
              </a:rPr>
              <a:t> </a:t>
            </a:r>
            <a:endParaRPr lang="ru-RU" sz="1000" b="1" u="sng">
              <a:solidFill>
                <a:schemeClr val="accent2"/>
              </a:solidFill>
            </a:endParaRPr>
          </a:p>
          <a:p>
            <a:pPr marL="342900" indent="-342900" algn="ctr"/>
            <a:endParaRPr lang="ru-RU" sz="2400" b="1" u="sng">
              <a:solidFill>
                <a:schemeClr val="hlink"/>
              </a:solidFill>
            </a:endParaRPr>
          </a:p>
          <a:p>
            <a:pPr marL="342900" indent="-342900"/>
            <a:r>
              <a:rPr lang="ru-RU" sz="2400" b="1" u="sng">
                <a:solidFill>
                  <a:schemeClr val="hlink"/>
                </a:solidFill>
              </a:rPr>
              <a:t>Задача - провести отбор участников программы: </a:t>
            </a:r>
          </a:p>
          <a:p>
            <a:pPr marL="342900" indent="-342900"/>
            <a:endParaRPr lang="ru-RU" sz="2400" b="1" u="sng">
              <a:solidFill>
                <a:schemeClr val="hlink"/>
              </a:solidFill>
            </a:endParaRP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по желанию открыть свое дело;   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по компетенциям;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по бизнес – идеям.</a:t>
            </a:r>
          </a:p>
          <a:p>
            <a:pPr marL="342900" indent="-342900"/>
            <a:endParaRPr lang="ru-RU" b="1">
              <a:solidFill>
                <a:schemeClr val="hlink"/>
              </a:solidFill>
            </a:endParaRPr>
          </a:p>
          <a:p>
            <a:pPr marL="342900" indent="-342900"/>
            <a:r>
              <a:rPr lang="ru-RU" sz="2400" b="1" u="sng">
                <a:solidFill>
                  <a:schemeClr val="hlink"/>
                </a:solidFill>
              </a:rPr>
              <a:t>Методы работы:</a:t>
            </a:r>
            <a:r>
              <a:rPr lang="ru-RU" b="1" u="sng"/>
              <a:t> </a:t>
            </a:r>
          </a:p>
          <a:p>
            <a:pPr marL="342900" indent="-342900"/>
            <a:endParaRPr lang="ru-RU" b="1" u="sng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информирование молодых людей о программе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анкетирование;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прямой запрос в учебные заведения;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компьютеризированное тестирование на наличие предпринимательских компетенций;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 sz="2000" b="1" i="1">
                <a:solidFill>
                  <a:schemeClr val="accent2"/>
                </a:solidFill>
              </a:rPr>
              <a:t>собеседование, оценка претендентов по разработанным критериям.</a:t>
            </a:r>
          </a:p>
          <a:p>
            <a:pPr marL="342900" indent="-342900" algn="ctr"/>
            <a:r>
              <a:rPr lang="ru-RU" sz="2400" b="1" u="sng">
                <a:solidFill>
                  <a:schemeClr val="hlink"/>
                </a:solidFill>
              </a:rPr>
              <a:t>Итог - отобраны участники, </a:t>
            </a:r>
          </a:p>
          <a:p>
            <a:pPr marL="342900" indent="-342900" algn="ctr"/>
            <a:r>
              <a:rPr lang="ru-RU" sz="2400" b="1" u="sng">
                <a:solidFill>
                  <a:schemeClr val="hlink"/>
                </a:solidFill>
              </a:rPr>
              <a:t>способные и желающие открыть собственное дело.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540250" y="655320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Слайд 3</a:t>
            </a: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6" name="Picture 7" descr="File:Coat of arms of Kirov Reg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3223"/>
          <p:cNvPicPr>
            <a:picLocks noChangeAspect="1" noChangeArrowheads="1"/>
          </p:cNvPicPr>
          <p:nvPr/>
        </p:nvPicPr>
        <p:blipFill>
          <a:blip r:embed="rId2"/>
          <a:srcRect t="11133"/>
          <a:stretch>
            <a:fillRect/>
          </a:stretch>
        </p:blipFill>
        <p:spPr bwMode="auto">
          <a:xfrm>
            <a:off x="3138488" y="2217738"/>
            <a:ext cx="43926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90009"/>
          <p:cNvPicPr>
            <a:picLocks noChangeAspect="1" noChangeArrowheads="1"/>
          </p:cNvPicPr>
          <p:nvPr/>
        </p:nvPicPr>
        <p:blipFill>
          <a:blip r:embed="rId3"/>
          <a:srcRect l="2908" r="2071"/>
          <a:stretch>
            <a:fillRect/>
          </a:stretch>
        </p:blipFill>
        <p:spPr bwMode="auto">
          <a:xfrm>
            <a:off x="0" y="0"/>
            <a:ext cx="99060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76288" y="620713"/>
            <a:ext cx="91297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Обучение</a:t>
            </a:r>
          </a:p>
          <a:p>
            <a:pPr eaLnBrk="1" hangingPunct="1">
              <a:defRPr/>
            </a:pPr>
            <a:endParaRPr lang="ru-RU" sz="2400" b="1" u="sng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2400" b="1" u="sng" dirty="0" smtClean="0">
                <a:solidFill>
                  <a:schemeClr val="hlink"/>
                </a:solidFill>
              </a:rPr>
              <a:t>Задачи: </a:t>
            </a:r>
          </a:p>
          <a:p>
            <a:pPr eaLnBrk="1" hangingPunct="1">
              <a:defRPr/>
            </a:pPr>
            <a:endParaRPr lang="ru-RU" sz="2400" b="1" u="sng" dirty="0" smtClean="0">
              <a:solidFill>
                <a:schemeClr val="hlink"/>
              </a:solidFill>
            </a:endParaRPr>
          </a:p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/>
              <a:t> </a:t>
            </a:r>
            <a:r>
              <a:rPr lang="ru-RU" sz="2000" b="1" i="1" dirty="0" smtClean="0">
                <a:solidFill>
                  <a:schemeClr val="accent2"/>
                </a:solidFill>
              </a:rPr>
              <a:t>получение </a:t>
            </a:r>
            <a:r>
              <a:rPr lang="ru-RU" sz="2000" b="1" i="1" dirty="0">
                <a:solidFill>
                  <a:schemeClr val="accent2"/>
                </a:solidFill>
              </a:rPr>
              <a:t>знаний;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развитие </a:t>
            </a:r>
            <a:r>
              <a:rPr lang="ru-RU" sz="2000" b="1" i="1" dirty="0">
                <a:solidFill>
                  <a:schemeClr val="accent2"/>
                </a:solidFill>
              </a:rPr>
              <a:t>компетенций;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получение </a:t>
            </a:r>
            <a:r>
              <a:rPr lang="ru-RU" sz="2000" b="1" i="1" dirty="0">
                <a:solidFill>
                  <a:schemeClr val="accent2"/>
                </a:solidFill>
              </a:rPr>
              <a:t>опыта.</a:t>
            </a:r>
          </a:p>
          <a:p>
            <a:pPr marL="0" indent="0" eaLnBrk="1" hangingPunct="1">
              <a:defRPr/>
            </a:pPr>
            <a:endParaRPr lang="ru-RU" sz="2400" b="1" u="sng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2400" b="1" u="sng" dirty="0" smtClean="0">
                <a:solidFill>
                  <a:schemeClr val="hlink"/>
                </a:solidFill>
              </a:rPr>
              <a:t>Итог – решение конкретной задачи:</a:t>
            </a:r>
          </a:p>
          <a:p>
            <a:pPr eaLnBrk="1" hangingPunct="1">
              <a:defRPr/>
            </a:pPr>
            <a:endParaRPr lang="ru-RU" sz="2400" b="1" u="sng" dirty="0" smtClean="0">
              <a:solidFill>
                <a:schemeClr val="hlink"/>
              </a:solidFill>
            </a:endParaRPr>
          </a:p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написан </a:t>
            </a:r>
            <a:r>
              <a:rPr lang="ru-RU" sz="2000" b="1" i="1" dirty="0">
                <a:solidFill>
                  <a:schemeClr val="accent2"/>
                </a:solidFill>
              </a:rPr>
              <a:t>бизнес-план;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повышен </a:t>
            </a:r>
            <a:r>
              <a:rPr lang="ru-RU" sz="2000" b="1" i="1" dirty="0">
                <a:solidFill>
                  <a:schemeClr val="accent2"/>
                </a:solidFill>
              </a:rPr>
              <a:t>уровень предпринимательских компетенций и т.д.;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accent2"/>
                </a:solidFill>
              </a:rPr>
              <a:t>у</a:t>
            </a:r>
            <a:r>
              <a:rPr lang="ru-RU" sz="2000" b="1" i="1" dirty="0" smtClean="0">
                <a:solidFill>
                  <a:schemeClr val="accent2"/>
                </a:solidFill>
              </a:rPr>
              <a:t>частие молодых людей в </a:t>
            </a:r>
            <a:r>
              <a:rPr lang="ru-RU" sz="2000" b="1" i="1" dirty="0">
                <a:solidFill>
                  <a:schemeClr val="accent2"/>
                </a:solidFill>
              </a:rPr>
              <a:t>обучающих </a:t>
            </a:r>
            <a:r>
              <a:rPr lang="ru-RU" sz="2000" b="1" i="1" dirty="0" smtClean="0">
                <a:solidFill>
                  <a:schemeClr val="accent2"/>
                </a:solidFill>
              </a:rPr>
              <a:t>мероприятиях</a:t>
            </a:r>
            <a:endParaRPr lang="ru-RU" sz="2000" b="1" i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ru-RU" sz="2400" u="sng" dirty="0" smtClean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540250" y="655320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Слайд 3</a:t>
            </a: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0" name="Picture 7" descr="File:Coat of arms of Kirov Reg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3223"/>
          <p:cNvPicPr>
            <a:picLocks noChangeAspect="1" noChangeArrowheads="1"/>
          </p:cNvPicPr>
          <p:nvPr/>
        </p:nvPicPr>
        <p:blipFill>
          <a:blip r:embed="rId3"/>
          <a:srcRect t="11133"/>
          <a:stretch>
            <a:fillRect/>
          </a:stretch>
        </p:blipFill>
        <p:spPr bwMode="auto">
          <a:xfrm>
            <a:off x="4305300" y="2205038"/>
            <a:ext cx="404495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90009"/>
          <p:cNvPicPr>
            <a:picLocks noChangeAspect="1" noChangeArrowheads="1"/>
          </p:cNvPicPr>
          <p:nvPr/>
        </p:nvPicPr>
        <p:blipFill>
          <a:blip r:embed="rId4"/>
          <a:srcRect l="2908" r="2071"/>
          <a:stretch>
            <a:fillRect/>
          </a:stretch>
        </p:blipFill>
        <p:spPr bwMode="auto">
          <a:xfrm>
            <a:off x="0" y="0"/>
            <a:ext cx="9906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524125" y="620713"/>
            <a:ext cx="71104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Проект для студентов «Курсор»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87375" y="1749425"/>
            <a:ext cx="904716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dirty="0" smtClean="0">
                <a:solidFill>
                  <a:schemeClr val="accent2"/>
                </a:solidFill>
                <a:cs typeface="+mn-cs"/>
              </a:rPr>
              <a:t>Цель </a:t>
            </a:r>
            <a:r>
              <a:rPr lang="ru-RU" dirty="0">
                <a:solidFill>
                  <a:schemeClr val="accent2"/>
                </a:solidFill>
                <a:cs typeface="+mn-cs"/>
              </a:rPr>
              <a:t>проекта </a:t>
            </a:r>
            <a:r>
              <a:rPr lang="ru-RU" dirty="0" smtClean="0">
                <a:solidFill>
                  <a:schemeClr val="accent2"/>
                </a:solidFill>
                <a:cs typeface="+mn-cs"/>
              </a:rPr>
              <a:t>– </a:t>
            </a:r>
            <a:r>
              <a:rPr lang="ru-RU" b="0" dirty="0" smtClean="0">
                <a:solidFill>
                  <a:schemeClr val="accent2"/>
                </a:solidFill>
                <a:cs typeface="+mn-cs"/>
              </a:rPr>
              <a:t>создание примеров </a:t>
            </a:r>
            <a:r>
              <a:rPr lang="ru-RU" b="0" dirty="0">
                <a:solidFill>
                  <a:schemeClr val="accent2"/>
                </a:solidFill>
                <a:cs typeface="+mn-cs"/>
              </a:rPr>
              <a:t>эффективной жизненной стратегии для сотни студентов Кировских учебных </a:t>
            </a:r>
            <a:r>
              <a:rPr lang="ru-RU" b="0" dirty="0" smtClean="0">
                <a:solidFill>
                  <a:schemeClr val="accent2"/>
                </a:solidFill>
                <a:cs typeface="+mn-cs"/>
              </a:rPr>
              <a:t>заведений, подготовка молодых предпринимателей. </a:t>
            </a:r>
            <a:r>
              <a:rPr lang="ru-RU" b="0" dirty="0">
                <a:solidFill>
                  <a:schemeClr val="accent2"/>
                </a:solidFill>
                <a:cs typeface="+mn-cs"/>
              </a:rPr>
              <a:t>Проект носит соревновательный </a:t>
            </a:r>
            <a:r>
              <a:rPr lang="ru-RU" b="0" dirty="0" smtClean="0">
                <a:solidFill>
                  <a:schemeClr val="accent2"/>
                </a:solidFill>
                <a:cs typeface="+mn-cs"/>
              </a:rPr>
              <a:t>характер.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dirty="0" smtClean="0">
                <a:solidFill>
                  <a:schemeClr val="accent2"/>
                </a:solidFill>
                <a:cs typeface="+mn-cs"/>
              </a:rPr>
              <a:t>Сроки проекта: </a:t>
            </a:r>
            <a:r>
              <a:rPr lang="ru-RU" b="0" dirty="0" smtClean="0">
                <a:solidFill>
                  <a:schemeClr val="accent2"/>
                </a:solidFill>
                <a:cs typeface="+mn-cs"/>
              </a:rPr>
              <a:t>январь-апрель 2012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dirty="0" smtClean="0">
                <a:solidFill>
                  <a:schemeClr val="accent2"/>
                </a:solidFill>
                <a:cs typeface="+mn-cs"/>
              </a:rPr>
              <a:t>Мероприятия проекта: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accent2"/>
                </a:solidFill>
                <a:cs typeface="+mn-cs"/>
              </a:rPr>
              <a:t>1. «Что? Где? Когда?» на предпринимательскую тему;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accent2"/>
                </a:solidFill>
                <a:cs typeface="+mn-cs"/>
              </a:rPr>
              <a:t>2. «ТРИЗ для бизнеса»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accent2"/>
                </a:solidFill>
                <a:cs typeface="+mn-cs"/>
              </a:rPr>
              <a:t>3. Соревнования по настольным бизнес-играм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accent2"/>
                </a:solidFill>
                <a:cs typeface="+mn-cs"/>
              </a:rPr>
              <a:t>4. Решение бизнес-кейсов, предоставленных партнёрами проекта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accent2"/>
                </a:solidFill>
                <a:cs typeface="+mn-cs"/>
              </a:rPr>
              <a:t>5. Встреча с молодыми предпринимателями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accent2"/>
                </a:solidFill>
                <a:cs typeface="+mn-cs"/>
              </a:rPr>
              <a:t>6. «Управленческие поединки»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accent2"/>
                </a:solidFill>
                <a:cs typeface="+mn-cs"/>
              </a:rPr>
              <a:t>7. Ночной дозор по предпринимательской Вятке</a:t>
            </a:r>
          </a:p>
          <a:p>
            <a:pPr marL="0" indent="0" algn="just" eaLnBrk="1" hangingPunct="1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accent2"/>
                </a:solidFill>
                <a:cs typeface="+mn-cs"/>
              </a:rPr>
              <a:t>8. Выездной семинар «Курсор</a:t>
            </a:r>
            <a:r>
              <a:rPr lang="ru-RU" sz="1600" b="0" dirty="0" smtClean="0">
                <a:solidFill>
                  <a:schemeClr val="accent2"/>
                </a:solidFill>
                <a:cs typeface="+mn-cs"/>
              </a:rPr>
              <a:t>»</a:t>
            </a:r>
            <a:endParaRPr lang="ru-RU" dirty="0" smtClean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22533" name="Picture 7" descr="File:Coat of arms of Kirov Region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3223"/>
          <p:cNvPicPr>
            <a:picLocks noChangeAspect="1" noChangeArrowheads="1"/>
          </p:cNvPicPr>
          <p:nvPr/>
        </p:nvPicPr>
        <p:blipFill>
          <a:blip r:embed="rId3"/>
          <a:srcRect t="11133"/>
          <a:stretch>
            <a:fillRect/>
          </a:stretch>
        </p:blipFill>
        <p:spPr bwMode="auto">
          <a:xfrm>
            <a:off x="1289050" y="1922463"/>
            <a:ext cx="4392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90009"/>
          <p:cNvPicPr>
            <a:picLocks noChangeAspect="1" noChangeArrowheads="1"/>
          </p:cNvPicPr>
          <p:nvPr/>
        </p:nvPicPr>
        <p:blipFill>
          <a:blip r:embed="rId4"/>
          <a:srcRect l="2908" r="2071"/>
          <a:stretch>
            <a:fillRect/>
          </a:stretch>
        </p:blipFill>
        <p:spPr bwMode="auto">
          <a:xfrm>
            <a:off x="0" y="0"/>
            <a:ext cx="9906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600200"/>
            <a:ext cx="6257925" cy="463708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i="1" kern="1200" dirty="0">
                <a:solidFill>
                  <a:schemeClr val="accent2"/>
                </a:solidFill>
                <a:latin typeface="Arial" charset="0"/>
              </a:rPr>
              <a:t>Место проведения: </a:t>
            </a:r>
            <a:r>
              <a:rPr lang="ru-RU" sz="2000" i="1" kern="1200" dirty="0" err="1" smtClean="0">
                <a:solidFill>
                  <a:schemeClr val="accent2"/>
                </a:solidFill>
                <a:latin typeface="Arial" charset="0"/>
              </a:rPr>
              <a:t>г.Киров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ru-RU" sz="2000" i="1" kern="1200" dirty="0" err="1">
                <a:solidFill>
                  <a:schemeClr val="accent2"/>
                </a:solidFill>
                <a:latin typeface="Arial" charset="0"/>
              </a:rPr>
              <a:t>ул.Герцена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, 56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400" b="1" i="1" kern="12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i="1" kern="1200" dirty="0" smtClean="0">
                <a:solidFill>
                  <a:schemeClr val="accent2"/>
                </a:solidFill>
                <a:latin typeface="Arial" charset="0"/>
              </a:rPr>
              <a:t>Сроки </a:t>
            </a:r>
            <a:r>
              <a:rPr lang="ru-RU" sz="2400" b="1" i="1" kern="1200" dirty="0">
                <a:solidFill>
                  <a:schemeClr val="accent2"/>
                </a:solidFill>
                <a:latin typeface="Arial" charset="0"/>
              </a:rPr>
              <a:t>проведения: 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осень 2012 </a:t>
            </a: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года.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kern="1200" dirty="0" smtClean="0">
                <a:solidFill>
                  <a:schemeClr val="accent2"/>
                </a:solidFill>
                <a:latin typeface="Arial" charset="0"/>
              </a:rPr>
              <a:t>Начало следующего потока – 5 ноября 2012 года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400" b="1" i="1" kern="12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i="1" kern="1200" dirty="0" smtClean="0">
                <a:solidFill>
                  <a:schemeClr val="accent2"/>
                </a:solidFill>
                <a:latin typeface="Arial" charset="0"/>
              </a:rPr>
              <a:t>Участники</a:t>
            </a:r>
            <a:r>
              <a:rPr lang="ru-RU" sz="2400" b="1" i="1" kern="1200" dirty="0">
                <a:solidFill>
                  <a:schemeClr val="accent2"/>
                </a:solidFill>
                <a:latin typeface="Arial" charset="0"/>
              </a:rPr>
              <a:t>:    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студенты вузов, работающая        		молодёжь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i="1" kern="1200" dirty="0">
                <a:solidFill>
                  <a:schemeClr val="accent2"/>
                </a:solidFill>
                <a:latin typeface="Arial" charset="0"/>
              </a:rPr>
              <a:t>Цель:  </a:t>
            </a: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подготовка участников к созданию и 	реализации собственной бизнес-идеи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 i="1" kern="1200" dirty="0">
              <a:solidFill>
                <a:schemeClr val="accent2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i="1" kern="1200" dirty="0">
                <a:solidFill>
                  <a:schemeClr val="accent2"/>
                </a:solidFill>
                <a:latin typeface="Arial" charset="0"/>
              </a:rPr>
              <a:t>Разделы образовательной программы: 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Проектирование бизнеса.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Юридические вопросы организации бизнеса.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Основы налогообложения.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Основы презентации бизнес-идеи.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Маркетинг и реклама.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i="1" kern="1200" dirty="0">
                <a:solidFill>
                  <a:schemeClr val="accent2"/>
                </a:solidFill>
                <a:latin typeface="Arial" charset="0"/>
              </a:rPr>
              <a:t>Финансовое планирование и привлечение средств в бизнес.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 i="1" kern="12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54188" y="404813"/>
            <a:ext cx="8151812" cy="1143000"/>
          </a:xfrm>
        </p:spPr>
        <p:txBody>
          <a:bodyPr/>
          <a:lstStyle/>
          <a:p>
            <a:pPr>
              <a:defRPr/>
            </a:pPr>
            <a:r>
              <a:rPr lang="ru-RU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«Право на бизнес»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788" y="1557338"/>
            <a:ext cx="30908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File:Coat of arms of Kirov Region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90009"/>
          <p:cNvPicPr>
            <a:picLocks noChangeAspect="1" noChangeArrowheads="1"/>
          </p:cNvPicPr>
          <p:nvPr/>
        </p:nvPicPr>
        <p:blipFill>
          <a:blip r:embed="rId3"/>
          <a:srcRect l="2908" r="2071"/>
          <a:stretch>
            <a:fillRect/>
          </a:stretch>
        </p:blipFill>
        <p:spPr bwMode="auto">
          <a:xfrm>
            <a:off x="0" y="0"/>
            <a:ext cx="9906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3223"/>
          <p:cNvPicPr>
            <a:picLocks noChangeAspect="1" noChangeArrowheads="1"/>
          </p:cNvPicPr>
          <p:nvPr/>
        </p:nvPicPr>
        <p:blipFill>
          <a:blip r:embed="rId4"/>
          <a:srcRect t="12357"/>
          <a:stretch>
            <a:fillRect/>
          </a:stretch>
        </p:blipFill>
        <p:spPr bwMode="auto">
          <a:xfrm>
            <a:off x="661988" y="1665288"/>
            <a:ext cx="5511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22500" y="273050"/>
            <a:ext cx="8369300" cy="11398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3399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3399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3399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3399"/>
                </a:solidFill>
                <a:latin typeface="Georgia" pitchFamily="18" charset="0"/>
              </a:rPr>
            </a:br>
            <a:r>
              <a:rPr lang="ru-RU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Конкурс социальной рекламы</a:t>
            </a:r>
            <a:br>
              <a:rPr lang="ru-RU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r>
              <a:rPr lang="ru-RU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«Бизнес-старт»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9113" y="1773238"/>
            <a:ext cx="5394325" cy="4751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ru-RU" sz="1800" b="1" dirty="0" smtClean="0">
              <a:solidFill>
                <a:srgbClr val="003399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i="1" dirty="0">
                <a:solidFill>
                  <a:schemeClr val="accent2"/>
                </a:solidFill>
              </a:rPr>
              <a:t>Областной </a:t>
            </a:r>
            <a:r>
              <a:rPr lang="ru-RU" sz="2000" i="1" dirty="0">
                <a:solidFill>
                  <a:srgbClr val="FF0000"/>
                </a:solidFill>
              </a:rPr>
              <a:t>Конкурс </a:t>
            </a:r>
            <a:r>
              <a:rPr lang="ru-RU" sz="2000" i="1" dirty="0" smtClean="0">
                <a:solidFill>
                  <a:schemeClr val="accent2"/>
                </a:solidFill>
              </a:rPr>
              <a:t>социальных </a:t>
            </a:r>
            <a:r>
              <a:rPr lang="ru-RU" sz="2000" i="1" dirty="0">
                <a:solidFill>
                  <a:schemeClr val="accent2"/>
                </a:solidFill>
              </a:rPr>
              <a:t>видеороликов, социальной печатной </a:t>
            </a:r>
            <a:r>
              <a:rPr lang="ru-RU" sz="2000" i="1" dirty="0" smtClean="0">
                <a:solidFill>
                  <a:schemeClr val="accent2"/>
                </a:solidFill>
              </a:rPr>
              <a:t>рекламы.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Цель </a:t>
            </a:r>
            <a:r>
              <a:rPr lang="ru-RU" sz="2000" b="1" i="1" dirty="0">
                <a:solidFill>
                  <a:schemeClr val="accent2"/>
                </a:solidFill>
              </a:rPr>
              <a:t>конкурса </a:t>
            </a:r>
            <a:r>
              <a:rPr lang="ru-RU" sz="2000" i="1" dirty="0">
                <a:solidFill>
                  <a:schemeClr val="accent2"/>
                </a:solidFill>
              </a:rPr>
              <a:t>– популяризация предпринимательской деятельности, привлечение внимания общества к проблеме развития малого и среднего бизнеса, а также продвижение эффективной социальной рекламы.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 i="1" kern="12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i="1" kern="1200" dirty="0" smtClean="0">
                <a:solidFill>
                  <a:schemeClr val="accent2"/>
                </a:solidFill>
                <a:latin typeface="Arial" charset="0"/>
              </a:rPr>
              <a:t>Срок </a:t>
            </a:r>
            <a:r>
              <a:rPr lang="ru-RU" sz="2000" b="1" i="1" kern="1200" dirty="0">
                <a:solidFill>
                  <a:schemeClr val="accent2"/>
                </a:solidFill>
                <a:latin typeface="Arial" charset="0"/>
              </a:rPr>
              <a:t>проведения: осень 2012 года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 i="1" kern="12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1063" y="2060575"/>
            <a:ext cx="366395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File:Coat of arms of Kirov Region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288" y="333375"/>
            <a:ext cx="563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120</TotalTime>
  <Words>772</Words>
  <Application>Microsoft Office PowerPoint</Application>
  <PresentationFormat>Лист A4 (210x297 мм)</PresentationFormat>
  <Paragraphs>247</Paragraphs>
  <Slides>19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Verdana</vt:lpstr>
      <vt:lpstr>ＭＳ Ｐゴシック</vt:lpstr>
      <vt:lpstr>Calibri</vt:lpstr>
      <vt:lpstr>Georgia</vt:lpstr>
      <vt:lpstr>Times New Roman</vt:lpstr>
      <vt:lpstr>default</vt:lpstr>
      <vt:lpstr>Рисунок</vt:lpstr>
      <vt:lpstr>Федеральная программа «Ты – предприниматель» в Кировской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«Право на бизнес»</vt:lpstr>
      <vt:lpstr>  Конкурс социальной рекламы «Бизнес-старт»</vt:lpstr>
      <vt:lpstr>Слайд 10</vt:lpstr>
      <vt:lpstr>Ежегодная итоговая конференция «Ты – предприниматель»</vt:lpstr>
      <vt:lpstr>Слайд 12</vt:lpstr>
      <vt:lpstr>«Предпринимательский минимум»</vt:lpstr>
      <vt:lpstr>Business camp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программа «Ты – предприниматель» в Кировской области</dc:title>
  <dc:creator>Book</dc:creator>
  <cp:lastModifiedBy>Admin</cp:lastModifiedBy>
  <cp:revision>21</cp:revision>
  <dcterms:created xsi:type="dcterms:W3CDTF">2012-10-11T08:17:16Z</dcterms:created>
  <dcterms:modified xsi:type="dcterms:W3CDTF">2012-10-12T03:17:09Z</dcterms:modified>
</cp:coreProperties>
</file>